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5"/>
  </p:notesMasterIdLst>
  <p:sldIdLst>
    <p:sldId id="256" r:id="rId2"/>
    <p:sldId id="257" r:id="rId3"/>
    <p:sldId id="258" r:id="rId4"/>
    <p:sldId id="266" r:id="rId5"/>
    <p:sldId id="259" r:id="rId6"/>
    <p:sldId id="285" r:id="rId7"/>
    <p:sldId id="263" r:id="rId8"/>
    <p:sldId id="264" r:id="rId9"/>
    <p:sldId id="265" r:id="rId10"/>
    <p:sldId id="267" r:id="rId11"/>
    <p:sldId id="282" r:id="rId12"/>
    <p:sldId id="283" r:id="rId13"/>
    <p:sldId id="294" r:id="rId14"/>
    <p:sldId id="303" r:id="rId15"/>
    <p:sldId id="286" r:id="rId16"/>
    <p:sldId id="290" r:id="rId17"/>
    <p:sldId id="269" r:id="rId18"/>
    <p:sldId id="281" r:id="rId19"/>
    <p:sldId id="287" r:id="rId20"/>
    <p:sldId id="291" r:id="rId21"/>
    <p:sldId id="268" r:id="rId22"/>
    <p:sldId id="275" r:id="rId23"/>
    <p:sldId id="289" r:id="rId24"/>
    <p:sldId id="295" r:id="rId25"/>
    <p:sldId id="297" r:id="rId26"/>
    <p:sldId id="298" r:id="rId27"/>
    <p:sldId id="299" r:id="rId28"/>
    <p:sldId id="300" r:id="rId29"/>
    <p:sldId id="301" r:id="rId30"/>
    <p:sldId id="302" r:id="rId31"/>
    <p:sldId id="293" r:id="rId32"/>
    <p:sldId id="270" r:id="rId33"/>
    <p:sldId id="277" r:id="rId3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44117"/>
    <a:srgbClr val="5775B1"/>
    <a:srgbClr val="6BB427"/>
    <a:srgbClr val="F2A43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4615" autoAdjust="0"/>
    <p:restoredTop sz="86470" autoAdjust="0"/>
  </p:normalViewPr>
  <p:slideViewPr>
    <p:cSldViewPr snapToGrid="0">
      <p:cViewPr varScale="1">
        <p:scale>
          <a:sx n="62" d="100"/>
          <a:sy n="62" d="100"/>
        </p:scale>
        <p:origin x="90" y="780"/>
      </p:cViewPr>
      <p:guideLst/>
    </p:cSldViewPr>
  </p:slideViewPr>
  <p:outlineViewPr>
    <p:cViewPr>
      <p:scale>
        <a:sx n="33" d="100"/>
        <a:sy n="33" d="100"/>
      </p:scale>
      <p:origin x="0" y="-825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9263F08-2E39-4226-9FEA-717915892568}" type="datetimeFigureOut">
              <a:rPr lang="en-US" smtClean="0"/>
              <a:t>10/17/2019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52CA6D6-0EE8-4EAA-A300-5731EF79EC8E}" type="slidenum">
              <a:rPr lang="en-US" smtClean="0"/>
              <a:t>‹#›</a:t>
            </a:fld>
            <a:endParaRPr lang="en-US"/>
          </a:p>
        </p:txBody>
      </p:sp>
    </p:spTree>
    <p:extLst>
      <p:ext uri="{BB962C8B-B14F-4D97-AF65-F5344CB8AC3E}">
        <p14:creationId xmlns:p14="http://schemas.microsoft.com/office/powerpoint/2010/main" val="36287871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8</a:t>
            </a:fld>
            <a:endParaRPr lang="en-US"/>
          </a:p>
        </p:txBody>
      </p:sp>
    </p:spTree>
    <p:extLst>
      <p:ext uri="{BB962C8B-B14F-4D97-AF65-F5344CB8AC3E}">
        <p14:creationId xmlns:p14="http://schemas.microsoft.com/office/powerpoint/2010/main" val="226683033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18</a:t>
            </a:fld>
            <a:endParaRPr lang="en-US"/>
          </a:p>
        </p:txBody>
      </p:sp>
    </p:spTree>
    <p:extLst>
      <p:ext uri="{BB962C8B-B14F-4D97-AF65-F5344CB8AC3E}">
        <p14:creationId xmlns:p14="http://schemas.microsoft.com/office/powerpoint/2010/main" val="222879610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19</a:t>
            </a:fld>
            <a:endParaRPr lang="en-US"/>
          </a:p>
        </p:txBody>
      </p:sp>
    </p:spTree>
    <p:extLst>
      <p:ext uri="{BB962C8B-B14F-4D97-AF65-F5344CB8AC3E}">
        <p14:creationId xmlns:p14="http://schemas.microsoft.com/office/powerpoint/2010/main" val="105073105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20</a:t>
            </a:fld>
            <a:endParaRPr lang="en-US"/>
          </a:p>
        </p:txBody>
      </p:sp>
    </p:spTree>
    <p:extLst>
      <p:ext uri="{BB962C8B-B14F-4D97-AF65-F5344CB8AC3E}">
        <p14:creationId xmlns:p14="http://schemas.microsoft.com/office/powerpoint/2010/main" val="42308744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22</a:t>
            </a:fld>
            <a:endParaRPr lang="en-US"/>
          </a:p>
        </p:txBody>
      </p:sp>
    </p:spTree>
    <p:extLst>
      <p:ext uri="{BB962C8B-B14F-4D97-AF65-F5344CB8AC3E}">
        <p14:creationId xmlns:p14="http://schemas.microsoft.com/office/powerpoint/2010/main" val="249164409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23</a:t>
            </a:fld>
            <a:endParaRPr lang="en-US"/>
          </a:p>
        </p:txBody>
      </p:sp>
    </p:spTree>
    <p:extLst>
      <p:ext uri="{BB962C8B-B14F-4D97-AF65-F5344CB8AC3E}">
        <p14:creationId xmlns:p14="http://schemas.microsoft.com/office/powerpoint/2010/main" val="24310736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kern="1200" dirty="0" smtClean="0">
                <a:solidFill>
                  <a:schemeClr val="tx1"/>
                </a:solidFill>
                <a:effectLst/>
                <a:latin typeface="+mn-lt"/>
                <a:ea typeface="+mn-ea"/>
                <a:cs typeface="+mn-cs"/>
              </a:rPr>
              <a:t>We have just begun to look at retention and completion data for the cohort of students who took classes from the 24 faculty participants in the pilot group. Following just those who were enrolled in classes in Fall 2016, the first quarter of the 4 Connections at LWTech, we see the following results so far.</a:t>
            </a:r>
          </a:p>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24</a:t>
            </a:fld>
            <a:endParaRPr lang="en-US"/>
          </a:p>
        </p:txBody>
      </p:sp>
    </p:spTree>
    <p:extLst>
      <p:ext uri="{BB962C8B-B14F-4D97-AF65-F5344CB8AC3E}">
        <p14:creationId xmlns:p14="http://schemas.microsoft.com/office/powerpoint/2010/main" val="21469205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25</a:t>
            </a:fld>
            <a:endParaRPr lang="en-US"/>
          </a:p>
        </p:txBody>
      </p:sp>
    </p:spTree>
    <p:extLst>
      <p:ext uri="{BB962C8B-B14F-4D97-AF65-F5344CB8AC3E}">
        <p14:creationId xmlns:p14="http://schemas.microsoft.com/office/powerpoint/2010/main" val="272752326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26</a:t>
            </a:fld>
            <a:endParaRPr lang="en-US"/>
          </a:p>
        </p:txBody>
      </p:sp>
    </p:spTree>
    <p:extLst>
      <p:ext uri="{BB962C8B-B14F-4D97-AF65-F5344CB8AC3E}">
        <p14:creationId xmlns:p14="http://schemas.microsoft.com/office/powerpoint/2010/main" val="98118012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27</a:t>
            </a:fld>
            <a:endParaRPr lang="en-US"/>
          </a:p>
        </p:txBody>
      </p:sp>
    </p:spTree>
    <p:extLst>
      <p:ext uri="{BB962C8B-B14F-4D97-AF65-F5344CB8AC3E}">
        <p14:creationId xmlns:p14="http://schemas.microsoft.com/office/powerpoint/2010/main" val="12398646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28</a:t>
            </a:fld>
            <a:endParaRPr lang="en-US"/>
          </a:p>
        </p:txBody>
      </p:sp>
    </p:spTree>
    <p:extLst>
      <p:ext uri="{BB962C8B-B14F-4D97-AF65-F5344CB8AC3E}">
        <p14:creationId xmlns:p14="http://schemas.microsoft.com/office/powerpoint/2010/main" val="160273483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9</a:t>
            </a:fld>
            <a:endParaRPr lang="en-US"/>
          </a:p>
        </p:txBody>
      </p:sp>
    </p:spTree>
    <p:extLst>
      <p:ext uri="{BB962C8B-B14F-4D97-AF65-F5344CB8AC3E}">
        <p14:creationId xmlns:p14="http://schemas.microsoft.com/office/powerpoint/2010/main" val="1632436602"/>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29</a:t>
            </a:fld>
            <a:endParaRPr lang="en-US"/>
          </a:p>
        </p:txBody>
      </p:sp>
    </p:spTree>
    <p:extLst>
      <p:ext uri="{BB962C8B-B14F-4D97-AF65-F5344CB8AC3E}">
        <p14:creationId xmlns:p14="http://schemas.microsoft.com/office/powerpoint/2010/main" val="177622499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30</a:t>
            </a:fld>
            <a:endParaRPr lang="en-US"/>
          </a:p>
        </p:txBody>
      </p:sp>
    </p:spTree>
    <p:extLst>
      <p:ext uri="{BB962C8B-B14F-4D97-AF65-F5344CB8AC3E}">
        <p14:creationId xmlns:p14="http://schemas.microsoft.com/office/powerpoint/2010/main" val="17953997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11</a:t>
            </a:fld>
            <a:endParaRPr lang="en-US"/>
          </a:p>
        </p:txBody>
      </p:sp>
    </p:spTree>
    <p:extLst>
      <p:ext uri="{BB962C8B-B14F-4D97-AF65-F5344CB8AC3E}">
        <p14:creationId xmlns:p14="http://schemas.microsoft.com/office/powerpoint/2010/main" val="19803640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12</a:t>
            </a:fld>
            <a:endParaRPr lang="en-US"/>
          </a:p>
        </p:txBody>
      </p:sp>
    </p:spTree>
    <p:extLst>
      <p:ext uri="{BB962C8B-B14F-4D97-AF65-F5344CB8AC3E}">
        <p14:creationId xmlns:p14="http://schemas.microsoft.com/office/powerpoint/2010/main" val="293012853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Percentage Full Time</a:t>
            </a:r>
            <a:r>
              <a:rPr lang="en-US" dirty="0"/>
              <a:t> </a:t>
            </a:r>
            <a:r>
              <a:rPr lang="en-US" sz="1200" b="0" i="0" u="none" strike="noStrike" kern="1200" dirty="0">
                <a:solidFill>
                  <a:schemeClr val="tx1"/>
                </a:solidFill>
                <a:effectLst/>
                <a:latin typeface="+mn-lt"/>
                <a:ea typeface="+mn-ea"/>
                <a:cs typeface="+mn-cs"/>
              </a:rPr>
              <a:t>50.00%;</a:t>
            </a:r>
            <a:r>
              <a:rPr lang="en-US" dirty="0"/>
              <a:t> </a:t>
            </a:r>
            <a:r>
              <a:rPr lang="en-US" sz="1200" b="0" i="0" u="none" strike="noStrike" kern="1200" dirty="0">
                <a:solidFill>
                  <a:schemeClr val="tx1"/>
                </a:solidFill>
                <a:effectLst/>
                <a:latin typeface="+mn-lt"/>
                <a:ea typeface="+mn-ea"/>
                <a:cs typeface="+mn-cs"/>
              </a:rPr>
              <a:t>Percentage Female</a:t>
            </a:r>
            <a:r>
              <a:rPr lang="en-US" dirty="0"/>
              <a:t> </a:t>
            </a:r>
            <a:r>
              <a:rPr lang="en-US" sz="1200" b="0" i="0" u="none" strike="noStrike" kern="1200" dirty="0">
                <a:solidFill>
                  <a:schemeClr val="tx1"/>
                </a:solidFill>
                <a:effectLst/>
                <a:latin typeface="+mn-lt"/>
                <a:ea typeface="+mn-ea"/>
                <a:cs typeface="+mn-cs"/>
              </a:rPr>
              <a:t>66.67%;</a:t>
            </a:r>
            <a:r>
              <a:rPr lang="en-US" dirty="0"/>
              <a:t> </a:t>
            </a:r>
            <a:r>
              <a:rPr lang="en-US" sz="1200" b="0" i="0" u="none" strike="noStrike" kern="1200" dirty="0">
                <a:solidFill>
                  <a:schemeClr val="tx1"/>
                </a:solidFill>
                <a:effectLst/>
                <a:latin typeface="+mn-lt"/>
                <a:ea typeface="+mn-ea"/>
                <a:cs typeface="+mn-cs"/>
              </a:rPr>
              <a:t>Percentage FOC</a:t>
            </a:r>
            <a:r>
              <a:rPr lang="en-US" dirty="0"/>
              <a:t> </a:t>
            </a:r>
            <a:r>
              <a:rPr lang="en-US" sz="1200" b="0" i="0" u="none" strike="noStrike" kern="1200" dirty="0">
                <a:solidFill>
                  <a:schemeClr val="tx1"/>
                </a:solidFill>
                <a:effectLst/>
                <a:latin typeface="+mn-lt"/>
                <a:ea typeface="+mn-ea"/>
                <a:cs typeface="+mn-cs"/>
              </a:rPr>
              <a:t>25.00%;</a:t>
            </a:r>
            <a:r>
              <a:rPr lang="en-US" dirty="0"/>
              <a:t> </a:t>
            </a:r>
            <a:r>
              <a:rPr lang="en-US" sz="1200" b="0" i="0" u="none" strike="noStrike" kern="1200" dirty="0">
                <a:solidFill>
                  <a:schemeClr val="tx1"/>
                </a:solidFill>
                <a:effectLst/>
                <a:latin typeface="+mn-lt"/>
                <a:ea typeface="+mn-ea"/>
                <a:cs typeface="+mn-cs"/>
              </a:rPr>
              <a:t>Percentage </a:t>
            </a:r>
            <a:r>
              <a:rPr lang="en-US" sz="1200" b="0" i="0" u="none" strike="noStrike" kern="1200" dirty="0" err="1">
                <a:solidFill>
                  <a:schemeClr val="tx1"/>
                </a:solidFill>
                <a:effectLst/>
                <a:latin typeface="+mn-lt"/>
                <a:ea typeface="+mn-ea"/>
                <a:cs typeface="+mn-cs"/>
              </a:rPr>
              <a:t>BEdA</a:t>
            </a:r>
            <a:r>
              <a:rPr lang="en-US" dirty="0"/>
              <a:t> </a:t>
            </a:r>
            <a:r>
              <a:rPr lang="en-US" sz="1200" b="0" i="0" u="none" strike="noStrike" kern="1200" dirty="0">
                <a:solidFill>
                  <a:schemeClr val="tx1"/>
                </a:solidFill>
                <a:effectLst/>
                <a:latin typeface="+mn-lt"/>
                <a:ea typeface="+mn-ea"/>
                <a:cs typeface="+mn-cs"/>
              </a:rPr>
              <a:t>16.67%;</a:t>
            </a:r>
            <a:r>
              <a:rPr lang="en-US" dirty="0"/>
              <a:t> </a:t>
            </a:r>
            <a:r>
              <a:rPr lang="en-US" sz="1200" b="0" i="0" u="none" strike="noStrike" kern="1200" dirty="0">
                <a:solidFill>
                  <a:schemeClr val="tx1"/>
                </a:solidFill>
                <a:effectLst/>
                <a:latin typeface="+mn-lt"/>
                <a:ea typeface="+mn-ea"/>
                <a:cs typeface="+mn-cs"/>
              </a:rPr>
              <a:t>Percentage </a:t>
            </a:r>
            <a:r>
              <a:rPr lang="en-US" sz="1200" b="0" i="0" u="none" strike="noStrike" kern="1200" dirty="0" err="1">
                <a:solidFill>
                  <a:schemeClr val="tx1"/>
                </a:solidFill>
                <a:effectLst/>
                <a:latin typeface="+mn-lt"/>
                <a:ea typeface="+mn-ea"/>
                <a:cs typeface="+mn-cs"/>
              </a:rPr>
              <a:t>ProfTech</a:t>
            </a:r>
            <a:r>
              <a:rPr lang="en-US" dirty="0"/>
              <a:t> </a:t>
            </a:r>
            <a:r>
              <a:rPr lang="en-US" sz="1200" b="0" i="0" u="none" strike="noStrike" kern="1200" dirty="0">
                <a:solidFill>
                  <a:schemeClr val="tx1"/>
                </a:solidFill>
                <a:effectLst/>
                <a:latin typeface="+mn-lt"/>
                <a:ea typeface="+mn-ea"/>
                <a:cs typeface="+mn-cs"/>
              </a:rPr>
              <a:t>66.67%;</a:t>
            </a:r>
            <a:r>
              <a:rPr lang="en-US" dirty="0"/>
              <a:t> </a:t>
            </a:r>
            <a:r>
              <a:rPr lang="en-US" sz="1200" b="0" i="0" u="none" strike="noStrike" kern="1200" dirty="0">
                <a:solidFill>
                  <a:schemeClr val="tx1"/>
                </a:solidFill>
                <a:effectLst/>
                <a:latin typeface="+mn-lt"/>
                <a:ea typeface="+mn-ea"/>
                <a:cs typeface="+mn-cs"/>
              </a:rPr>
              <a:t>Percentage Gen Ed</a:t>
            </a:r>
            <a:r>
              <a:rPr lang="en-US" dirty="0"/>
              <a:t> </a:t>
            </a:r>
            <a:r>
              <a:rPr lang="en-US" sz="1200" b="0" i="0" u="none" strike="noStrike" kern="1200" dirty="0">
                <a:solidFill>
                  <a:schemeClr val="tx1"/>
                </a:solidFill>
                <a:effectLst/>
                <a:latin typeface="+mn-lt"/>
                <a:ea typeface="+mn-ea"/>
                <a:cs typeface="+mn-cs"/>
              </a:rPr>
              <a:t>16.67%</a:t>
            </a:r>
            <a:r>
              <a:rPr lang="en-US" dirty="0"/>
              <a:t> </a:t>
            </a:r>
          </a:p>
          <a:p>
            <a:r>
              <a:rPr lang="en-US" dirty="0"/>
              <a:t>Started with fairly</a:t>
            </a:r>
            <a:r>
              <a:rPr lang="en-US" baseline="0" dirty="0"/>
              <a:t> high pass rates; majority were faculty who are already very skilled teachers; difference is great but not humongous</a:t>
            </a:r>
          </a:p>
          <a:p>
            <a:r>
              <a:rPr lang="en-US" baseline="0" dirty="0"/>
              <a:t>But wait…</a:t>
            </a:r>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13</a:t>
            </a:fld>
            <a:endParaRPr lang="en-US"/>
          </a:p>
        </p:txBody>
      </p:sp>
    </p:spTree>
    <p:extLst>
      <p:ext uri="{BB962C8B-B14F-4D97-AF65-F5344CB8AC3E}">
        <p14:creationId xmlns:p14="http://schemas.microsoft.com/office/powerpoint/2010/main" val="880887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u="none" strike="noStrike" kern="1200" dirty="0">
                <a:solidFill>
                  <a:schemeClr val="tx1"/>
                </a:solidFill>
                <a:effectLst/>
                <a:latin typeface="+mn-lt"/>
                <a:ea typeface="+mn-ea"/>
                <a:cs typeface="+mn-cs"/>
              </a:rPr>
              <a:t>Percentage Full Time</a:t>
            </a:r>
            <a:r>
              <a:rPr lang="en-US" dirty="0"/>
              <a:t> </a:t>
            </a:r>
            <a:r>
              <a:rPr lang="en-US" sz="1200" b="0" i="0" u="none" strike="noStrike" kern="1200" dirty="0">
                <a:solidFill>
                  <a:schemeClr val="tx1"/>
                </a:solidFill>
                <a:effectLst/>
                <a:latin typeface="+mn-lt"/>
                <a:ea typeface="+mn-ea"/>
                <a:cs typeface="+mn-cs"/>
              </a:rPr>
              <a:t>50.00%;</a:t>
            </a:r>
            <a:r>
              <a:rPr lang="en-US" dirty="0"/>
              <a:t> </a:t>
            </a:r>
            <a:r>
              <a:rPr lang="en-US" sz="1200" b="0" i="0" u="none" strike="noStrike" kern="1200" dirty="0">
                <a:solidFill>
                  <a:schemeClr val="tx1"/>
                </a:solidFill>
                <a:effectLst/>
                <a:latin typeface="+mn-lt"/>
                <a:ea typeface="+mn-ea"/>
                <a:cs typeface="+mn-cs"/>
              </a:rPr>
              <a:t>Percentage Female</a:t>
            </a:r>
            <a:r>
              <a:rPr lang="en-US" dirty="0"/>
              <a:t> </a:t>
            </a:r>
            <a:r>
              <a:rPr lang="en-US" sz="1200" b="0" i="0" u="none" strike="noStrike" kern="1200" dirty="0">
                <a:solidFill>
                  <a:schemeClr val="tx1"/>
                </a:solidFill>
                <a:effectLst/>
                <a:latin typeface="+mn-lt"/>
                <a:ea typeface="+mn-ea"/>
                <a:cs typeface="+mn-cs"/>
              </a:rPr>
              <a:t>66.67%;</a:t>
            </a:r>
            <a:r>
              <a:rPr lang="en-US" dirty="0"/>
              <a:t> </a:t>
            </a:r>
            <a:r>
              <a:rPr lang="en-US" sz="1200" b="0" i="0" u="none" strike="noStrike" kern="1200" dirty="0">
                <a:solidFill>
                  <a:schemeClr val="tx1"/>
                </a:solidFill>
                <a:effectLst/>
                <a:latin typeface="+mn-lt"/>
                <a:ea typeface="+mn-ea"/>
                <a:cs typeface="+mn-cs"/>
              </a:rPr>
              <a:t>Percentage FOC</a:t>
            </a:r>
            <a:r>
              <a:rPr lang="en-US" dirty="0"/>
              <a:t> </a:t>
            </a:r>
            <a:r>
              <a:rPr lang="en-US" sz="1200" b="0" i="0" u="none" strike="noStrike" kern="1200" dirty="0">
                <a:solidFill>
                  <a:schemeClr val="tx1"/>
                </a:solidFill>
                <a:effectLst/>
                <a:latin typeface="+mn-lt"/>
                <a:ea typeface="+mn-ea"/>
                <a:cs typeface="+mn-cs"/>
              </a:rPr>
              <a:t>25.00%;</a:t>
            </a:r>
            <a:r>
              <a:rPr lang="en-US" dirty="0"/>
              <a:t> </a:t>
            </a:r>
            <a:r>
              <a:rPr lang="en-US" sz="1200" b="0" i="0" u="none" strike="noStrike" kern="1200" dirty="0">
                <a:solidFill>
                  <a:schemeClr val="tx1"/>
                </a:solidFill>
                <a:effectLst/>
                <a:latin typeface="+mn-lt"/>
                <a:ea typeface="+mn-ea"/>
                <a:cs typeface="+mn-cs"/>
              </a:rPr>
              <a:t>Percentage </a:t>
            </a:r>
            <a:r>
              <a:rPr lang="en-US" sz="1200" b="0" i="0" u="none" strike="noStrike" kern="1200" dirty="0" err="1">
                <a:solidFill>
                  <a:schemeClr val="tx1"/>
                </a:solidFill>
                <a:effectLst/>
                <a:latin typeface="+mn-lt"/>
                <a:ea typeface="+mn-ea"/>
                <a:cs typeface="+mn-cs"/>
              </a:rPr>
              <a:t>BEdA</a:t>
            </a:r>
            <a:r>
              <a:rPr lang="en-US" dirty="0"/>
              <a:t> </a:t>
            </a:r>
            <a:r>
              <a:rPr lang="en-US" sz="1200" b="0" i="0" u="none" strike="noStrike" kern="1200" dirty="0">
                <a:solidFill>
                  <a:schemeClr val="tx1"/>
                </a:solidFill>
                <a:effectLst/>
                <a:latin typeface="+mn-lt"/>
                <a:ea typeface="+mn-ea"/>
                <a:cs typeface="+mn-cs"/>
              </a:rPr>
              <a:t>16.67%;</a:t>
            </a:r>
            <a:r>
              <a:rPr lang="en-US" dirty="0"/>
              <a:t> </a:t>
            </a:r>
            <a:r>
              <a:rPr lang="en-US" sz="1200" b="0" i="0" u="none" strike="noStrike" kern="1200" dirty="0">
                <a:solidFill>
                  <a:schemeClr val="tx1"/>
                </a:solidFill>
                <a:effectLst/>
                <a:latin typeface="+mn-lt"/>
                <a:ea typeface="+mn-ea"/>
                <a:cs typeface="+mn-cs"/>
              </a:rPr>
              <a:t>Percentage </a:t>
            </a:r>
            <a:r>
              <a:rPr lang="en-US" sz="1200" b="0" i="0" u="none" strike="noStrike" kern="1200" dirty="0" err="1">
                <a:solidFill>
                  <a:schemeClr val="tx1"/>
                </a:solidFill>
                <a:effectLst/>
                <a:latin typeface="+mn-lt"/>
                <a:ea typeface="+mn-ea"/>
                <a:cs typeface="+mn-cs"/>
              </a:rPr>
              <a:t>ProfTech</a:t>
            </a:r>
            <a:r>
              <a:rPr lang="en-US" dirty="0"/>
              <a:t> </a:t>
            </a:r>
            <a:r>
              <a:rPr lang="en-US" sz="1200" b="0" i="0" u="none" strike="noStrike" kern="1200" dirty="0">
                <a:solidFill>
                  <a:schemeClr val="tx1"/>
                </a:solidFill>
                <a:effectLst/>
                <a:latin typeface="+mn-lt"/>
                <a:ea typeface="+mn-ea"/>
                <a:cs typeface="+mn-cs"/>
              </a:rPr>
              <a:t>66.67%;</a:t>
            </a:r>
            <a:r>
              <a:rPr lang="en-US" dirty="0"/>
              <a:t> </a:t>
            </a:r>
            <a:r>
              <a:rPr lang="en-US" sz="1200" b="0" i="0" u="none" strike="noStrike" kern="1200" dirty="0">
                <a:solidFill>
                  <a:schemeClr val="tx1"/>
                </a:solidFill>
                <a:effectLst/>
                <a:latin typeface="+mn-lt"/>
                <a:ea typeface="+mn-ea"/>
                <a:cs typeface="+mn-cs"/>
              </a:rPr>
              <a:t>Percentage Gen Ed</a:t>
            </a:r>
            <a:r>
              <a:rPr lang="en-US" dirty="0"/>
              <a:t> </a:t>
            </a:r>
            <a:r>
              <a:rPr lang="en-US" sz="1200" b="0" i="0" u="none" strike="noStrike" kern="1200" dirty="0">
                <a:solidFill>
                  <a:schemeClr val="tx1"/>
                </a:solidFill>
                <a:effectLst/>
                <a:latin typeface="+mn-lt"/>
                <a:ea typeface="+mn-ea"/>
                <a:cs typeface="+mn-cs"/>
              </a:rPr>
              <a:t>16.67%</a:t>
            </a:r>
            <a:r>
              <a:rPr lang="en-US" dirty="0"/>
              <a:t> </a:t>
            </a:r>
          </a:p>
          <a:p>
            <a:r>
              <a:rPr lang="en-US" dirty="0"/>
              <a:t>Started with fairly</a:t>
            </a:r>
            <a:r>
              <a:rPr lang="en-US" baseline="0" dirty="0"/>
              <a:t> high pass rates; majority were faculty who are already very skilled teachers; difference is great but not humongous</a:t>
            </a:r>
          </a:p>
          <a:p>
            <a:r>
              <a:rPr lang="en-US" baseline="0" dirty="0"/>
              <a:t>But wait…</a:t>
            </a:r>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14</a:t>
            </a:fld>
            <a:endParaRPr lang="en-US"/>
          </a:p>
        </p:txBody>
      </p:sp>
    </p:spTree>
    <p:extLst>
      <p:ext uri="{BB962C8B-B14F-4D97-AF65-F5344CB8AC3E}">
        <p14:creationId xmlns:p14="http://schemas.microsoft.com/office/powerpoint/2010/main" val="18734826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Even though the overall change</a:t>
            </a:r>
            <a:r>
              <a:rPr lang="en-US" baseline="0" dirty="0"/>
              <a:t> in pass rates was modest (and totally still worth the effort because the 3.5% increase represents nearly 250 students); the improvement in equity is incredible!</a:t>
            </a:r>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15</a:t>
            </a:fld>
            <a:endParaRPr lang="en-US"/>
          </a:p>
        </p:txBody>
      </p:sp>
    </p:spTree>
    <p:extLst>
      <p:ext uri="{BB962C8B-B14F-4D97-AF65-F5344CB8AC3E}">
        <p14:creationId xmlns:p14="http://schemas.microsoft.com/office/powerpoint/2010/main" val="16614496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16</a:t>
            </a:fld>
            <a:endParaRPr lang="en-US"/>
          </a:p>
        </p:txBody>
      </p:sp>
    </p:spTree>
    <p:extLst>
      <p:ext uri="{BB962C8B-B14F-4D97-AF65-F5344CB8AC3E}">
        <p14:creationId xmlns:p14="http://schemas.microsoft.com/office/powerpoint/2010/main" val="18251003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52CA6D6-0EE8-4EAA-A300-5731EF79EC8E}" type="slidenum">
              <a:rPr lang="en-US" smtClean="0"/>
              <a:t>17</a:t>
            </a:fld>
            <a:endParaRPr lang="en-US"/>
          </a:p>
        </p:txBody>
      </p:sp>
    </p:spTree>
    <p:extLst>
      <p:ext uri="{BB962C8B-B14F-4D97-AF65-F5344CB8AC3E}">
        <p14:creationId xmlns:p14="http://schemas.microsoft.com/office/powerpoint/2010/main" val="3977506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10901953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526130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12692483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3837515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1503207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5556593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4190889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2761275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3281148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3677185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B71C18D-351B-44E9-A228-556AC4A1F4F5}" type="datetimeFigureOut">
              <a:rPr lang="en-US" smtClean="0"/>
              <a:t>10/17/2019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717BBB-D49B-40A2-848D-7EEB25BD0475}" type="slidenum">
              <a:rPr lang="en-US" smtClean="0"/>
              <a:t>‹#›</a:t>
            </a:fld>
            <a:endParaRPr lang="en-US" dirty="0"/>
          </a:p>
        </p:txBody>
      </p:sp>
    </p:spTree>
    <p:extLst>
      <p:ext uri="{BB962C8B-B14F-4D97-AF65-F5344CB8AC3E}">
        <p14:creationId xmlns:p14="http://schemas.microsoft.com/office/powerpoint/2010/main" val="248612761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B71C18D-351B-44E9-A228-556AC4A1F4F5}" type="datetimeFigureOut">
              <a:rPr lang="en-US" smtClean="0"/>
              <a:t>10/17/2019</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7717BBB-D49B-40A2-848D-7EEB25BD0475}" type="slidenum">
              <a:rPr lang="en-US" smtClean="0"/>
              <a:t>‹#›</a:t>
            </a:fld>
            <a:endParaRPr lang="en-US" dirty="0"/>
          </a:p>
        </p:txBody>
      </p:sp>
    </p:spTree>
    <p:extLst>
      <p:ext uri="{BB962C8B-B14F-4D97-AF65-F5344CB8AC3E}">
        <p14:creationId xmlns:p14="http://schemas.microsoft.com/office/powerpoint/2010/main" val="54141965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3.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4.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5.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5.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9.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6.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7.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8.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9.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20.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21.xml"/><Relationship Id="rId1" Type="http://schemas.openxmlformats.org/officeDocument/2006/relationships/slideLayout" Target="../slideLayouts/slideLayout5.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creativecommons.org/licenses/by-sa/4.0/"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hyperlink" Target="https://creativecommons.org/licenses/by-sa/4.0/" TargetMode="External"/><Relationship Id="rId2" Type="http://schemas.openxmlformats.org/officeDocument/2006/relationships/notesSlide" Target="../notesSlides/notesSlide2.xml"/><Relationship Id="rId1" Type="http://schemas.openxmlformats.org/officeDocument/2006/relationships/slideLayout" Target="../slideLayouts/slideLayout5.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12520" y="1122363"/>
            <a:ext cx="9966960" cy="2387600"/>
          </a:xfrm>
        </p:spPr>
        <p:txBody>
          <a:bodyPr>
            <a:noAutofit/>
          </a:bodyPr>
          <a:lstStyle/>
          <a:p>
            <a:r>
              <a:rPr lang="en-US" sz="5400" b="1" dirty="0">
                <a:latin typeface="+mn-lt"/>
              </a:rPr>
              <a:t>The 4 Connections: </a:t>
            </a:r>
            <a:r>
              <a:rPr lang="en-US" b="1" dirty="0">
                <a:latin typeface="+mn-lt"/>
              </a:rPr>
              <a:t/>
            </a:r>
            <a:br>
              <a:rPr lang="en-US" b="1" dirty="0">
                <a:latin typeface="+mn-lt"/>
              </a:rPr>
            </a:br>
            <a:r>
              <a:rPr lang="en-US" sz="5400" b="1" dirty="0" smtClean="0">
                <a:latin typeface="+mn-lt"/>
              </a:rPr>
              <a:t>Moving from Intuitive to Intentional Practice</a:t>
            </a:r>
            <a:endParaRPr lang="en-US" sz="5400" b="1" dirty="0">
              <a:latin typeface="+mn-lt"/>
            </a:endParaRPr>
          </a:p>
        </p:txBody>
      </p:sp>
      <p:sp>
        <p:nvSpPr>
          <p:cNvPr id="3" name="Subtitle 2"/>
          <p:cNvSpPr>
            <a:spLocks noGrp="1"/>
          </p:cNvSpPr>
          <p:nvPr>
            <p:ph type="subTitle" idx="1"/>
          </p:nvPr>
        </p:nvSpPr>
        <p:spPr>
          <a:xfrm>
            <a:off x="2667000" y="3759200"/>
            <a:ext cx="6858000" cy="1409700"/>
          </a:xfrm>
        </p:spPr>
        <p:txBody>
          <a:bodyPr>
            <a:normAutofit/>
          </a:bodyPr>
          <a:lstStyle/>
          <a:p>
            <a:r>
              <a:rPr lang="en-US" dirty="0">
                <a:ea typeface="Franzo" pitchFamily="2" charset="0"/>
              </a:rPr>
              <a:t>Sally Heilstedt, Dean of Instruction, </a:t>
            </a:r>
          </a:p>
          <a:p>
            <a:r>
              <a:rPr lang="en-US" dirty="0">
                <a:ea typeface="Franzo" pitchFamily="2" charset="0"/>
              </a:rPr>
              <a:t>Lake Washington Institute of Technology</a:t>
            </a:r>
          </a:p>
        </p:txBody>
      </p:sp>
      <p:pic>
        <p:nvPicPr>
          <p:cNvPr id="12" name="Picture 11" descr="Lake Washington Institute of Technology and 4 Connections logo"/>
          <p:cNvPicPr>
            <a:picLocks noChangeAspect="1"/>
          </p:cNvPicPr>
          <p:nvPr/>
        </p:nvPicPr>
        <p:blipFill rotWithShape="1">
          <a:blip r:embed="rId2">
            <a:extLst>
              <a:ext uri="{28A0092B-C50C-407E-A947-70E740481C1C}">
                <a14:useLocalDpi xmlns:a14="http://schemas.microsoft.com/office/drawing/2010/main" val="0"/>
              </a:ext>
            </a:extLst>
          </a:blip>
          <a:srcRect r="2542"/>
          <a:stretch/>
        </p:blipFill>
        <p:spPr>
          <a:xfrm>
            <a:off x="2759515" y="4906101"/>
            <a:ext cx="6672970" cy="1024070"/>
          </a:xfrm>
          <a:prstGeom prst="rect">
            <a:avLst/>
          </a:prstGeom>
        </p:spPr>
      </p:pic>
      <p:pic>
        <p:nvPicPr>
          <p:cNvPr id="9" name="Picture 8"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454312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D44117"/>
                </a:solidFill>
                <a:latin typeface="+mn-lt"/>
              </a:rPr>
              <a:t>LWTech</a:t>
            </a:r>
          </a:p>
        </p:txBody>
      </p:sp>
      <p:sp>
        <p:nvSpPr>
          <p:cNvPr id="3" name="Text Placeholder 2"/>
          <p:cNvSpPr>
            <a:spLocks noGrp="1"/>
          </p:cNvSpPr>
          <p:nvPr>
            <p:ph type="body" idx="1"/>
          </p:nvPr>
        </p:nvSpPr>
        <p:spPr/>
        <p:txBody>
          <a:bodyPr>
            <a:normAutofit/>
          </a:bodyPr>
          <a:lstStyle/>
          <a:p>
            <a:r>
              <a:rPr lang="en-US" sz="4800" dirty="0">
                <a:solidFill>
                  <a:schemeClr val="tx1"/>
                </a:solidFill>
                <a:ea typeface="Franzo" pitchFamily="2" charset="0"/>
              </a:rPr>
              <a:t>Student Success</a:t>
            </a:r>
          </a:p>
        </p:txBody>
      </p:sp>
      <p:pic>
        <p:nvPicPr>
          <p:cNvPr id="4" name="Picture 3"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23378306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CULA 142</a:t>
            </a:r>
          </a:p>
        </p:txBody>
      </p:sp>
      <p:sp>
        <p:nvSpPr>
          <p:cNvPr id="3" name="Text Placeholder 2"/>
          <p:cNvSpPr>
            <a:spLocks noGrp="1"/>
          </p:cNvSpPr>
          <p:nvPr>
            <p:ph type="body" idx="1"/>
          </p:nvPr>
        </p:nvSpPr>
        <p:spPr>
          <a:xfrm>
            <a:off x="839788" y="1681163"/>
            <a:ext cx="10515600" cy="535944"/>
          </a:xfrm>
        </p:spPr>
        <p:txBody>
          <a:bodyPr>
            <a:normAutofit/>
          </a:bodyPr>
          <a:lstStyle/>
          <a:p>
            <a:r>
              <a:rPr lang="en-US" sz="3200" dirty="0">
                <a:ea typeface="Franzo" pitchFamily="2" charset="0"/>
              </a:rPr>
              <a:t>Costing and Menu Planning: Course Completions</a:t>
            </a: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a:ea typeface="Franzo" pitchFamily="2" charset="0"/>
              </a:rPr>
              <a:t>Before</a:t>
            </a: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a:t>80</a:t>
            </a:r>
            <a:r>
              <a:rPr lang="en-US" sz="13800" b="1" dirty="0">
                <a:ea typeface="Franzo" pitchFamily="2" charset="0"/>
              </a:rPr>
              <a:t>%</a:t>
            </a:r>
          </a:p>
          <a:p>
            <a:pPr marL="0" indent="0" algn="ctr">
              <a:buNone/>
            </a:pPr>
            <a:r>
              <a:rPr lang="en-US" sz="2400" dirty="0">
                <a:ea typeface="Franzo" pitchFamily="2" charset="0"/>
              </a:rPr>
              <a:t>2014-2016</a:t>
            </a: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a:ea typeface="Franzo" pitchFamily="2" charset="0"/>
              </a:rPr>
              <a:t>After</a:t>
            </a: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a:t>92</a:t>
            </a:r>
            <a:r>
              <a:rPr lang="en-US" sz="13800" b="1" dirty="0">
                <a:ea typeface="Franzo" pitchFamily="2" charset="0"/>
              </a:rPr>
              <a:t>%</a:t>
            </a:r>
          </a:p>
          <a:p>
            <a:pPr marL="0" indent="0" algn="ctr">
              <a:buNone/>
            </a:pPr>
            <a:r>
              <a:rPr lang="en-US" sz="2400" dirty="0">
                <a:ea typeface="Franzo" pitchFamily="2" charset="0"/>
              </a:rPr>
              <a:t>2016-2018</a:t>
            </a: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16176151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BIOL&amp; 241 and 242</a:t>
            </a:r>
          </a:p>
        </p:txBody>
      </p:sp>
      <p:sp>
        <p:nvSpPr>
          <p:cNvPr id="3" name="Text Placeholder 2"/>
          <p:cNvSpPr>
            <a:spLocks noGrp="1"/>
          </p:cNvSpPr>
          <p:nvPr>
            <p:ph type="body" idx="1"/>
          </p:nvPr>
        </p:nvSpPr>
        <p:spPr>
          <a:xfrm>
            <a:off x="839788" y="1681163"/>
            <a:ext cx="10515600" cy="535944"/>
          </a:xfrm>
        </p:spPr>
        <p:txBody>
          <a:bodyPr>
            <a:normAutofit/>
          </a:bodyPr>
          <a:lstStyle/>
          <a:p>
            <a:r>
              <a:rPr lang="en-US" sz="3200" dirty="0">
                <a:ea typeface="Franzo" pitchFamily="2" charset="0"/>
              </a:rPr>
              <a:t>Anatomy and Physiology: Pass Rates</a:t>
            </a: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a:ea typeface="Franzo" pitchFamily="2" charset="0"/>
              </a:rPr>
              <a:t>Before</a:t>
            </a: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a:t>81</a:t>
            </a:r>
            <a:r>
              <a:rPr lang="en-US" sz="13800" b="1" dirty="0">
                <a:ea typeface="Franzo" pitchFamily="2" charset="0"/>
              </a:rPr>
              <a:t>%</a:t>
            </a:r>
          </a:p>
          <a:p>
            <a:pPr marL="0" indent="0" algn="ctr">
              <a:buNone/>
            </a:pPr>
            <a:r>
              <a:rPr lang="en-US" sz="2400" dirty="0">
                <a:ea typeface="Franzo" pitchFamily="2" charset="0"/>
              </a:rPr>
              <a:t>2014-2016</a:t>
            </a: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a:ea typeface="Franzo" pitchFamily="2" charset="0"/>
              </a:rPr>
              <a:t>After</a:t>
            </a: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a:t>93%</a:t>
            </a:r>
            <a:endParaRPr lang="en-US" sz="13800" b="1" dirty="0">
              <a:ea typeface="Franzo" pitchFamily="2" charset="0"/>
            </a:endParaRPr>
          </a:p>
          <a:p>
            <a:pPr marL="0" indent="0" algn="ctr">
              <a:buNone/>
            </a:pPr>
            <a:r>
              <a:rPr lang="en-US" sz="2400" dirty="0">
                <a:ea typeface="Franzo" pitchFamily="2" charset="0"/>
              </a:rPr>
              <a:t>2016-2018</a:t>
            </a: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569390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Pilot Cohort</a:t>
            </a:r>
          </a:p>
        </p:txBody>
      </p:sp>
      <p:sp>
        <p:nvSpPr>
          <p:cNvPr id="3" name="Text Placeholder 2"/>
          <p:cNvSpPr>
            <a:spLocks noGrp="1"/>
          </p:cNvSpPr>
          <p:nvPr>
            <p:ph type="body" idx="1"/>
          </p:nvPr>
        </p:nvSpPr>
        <p:spPr>
          <a:xfrm>
            <a:off x="839788" y="1681163"/>
            <a:ext cx="10515600" cy="535944"/>
          </a:xfrm>
        </p:spPr>
        <p:txBody>
          <a:bodyPr>
            <a:normAutofit/>
          </a:bodyPr>
          <a:lstStyle/>
          <a:p>
            <a:r>
              <a:rPr lang="en-US" sz="3200" dirty="0">
                <a:ea typeface="Franzo" pitchFamily="2" charset="0"/>
              </a:rPr>
              <a:t>Pass Rates</a:t>
            </a: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a:ea typeface="Franzo" pitchFamily="2" charset="0"/>
              </a:rPr>
              <a:t>Before</a:t>
            </a: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a:t>89</a:t>
            </a:r>
            <a:r>
              <a:rPr lang="en-US" sz="13800" b="1" dirty="0">
                <a:ea typeface="Franzo" pitchFamily="2" charset="0"/>
              </a:rPr>
              <a:t>%</a:t>
            </a:r>
          </a:p>
          <a:p>
            <a:pPr marL="0" indent="0" algn="ctr">
              <a:buNone/>
            </a:pPr>
            <a:r>
              <a:rPr lang="en-US" sz="2400" dirty="0">
                <a:ea typeface="Franzo" pitchFamily="2" charset="0"/>
              </a:rPr>
              <a:t>Average for two years prior</a:t>
            </a: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a:ea typeface="Franzo" pitchFamily="2" charset="0"/>
              </a:rPr>
              <a:t>After</a:t>
            </a: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smtClean="0"/>
              <a:t>94.1%</a:t>
            </a:r>
            <a:endParaRPr lang="en-US" sz="13800" b="1" dirty="0">
              <a:ea typeface="Franzo" pitchFamily="2" charset="0"/>
            </a:endParaRPr>
          </a:p>
          <a:p>
            <a:pPr marL="0" indent="0" algn="ctr">
              <a:buNone/>
            </a:pPr>
            <a:r>
              <a:rPr lang="en-US" sz="2400" dirty="0">
                <a:ea typeface="Franzo" pitchFamily="2" charset="0"/>
              </a:rPr>
              <a:t>Average for </a:t>
            </a:r>
            <a:r>
              <a:rPr lang="en-US" sz="2400" dirty="0" smtClean="0">
                <a:ea typeface="Franzo" pitchFamily="2" charset="0"/>
              </a:rPr>
              <a:t>one year </a:t>
            </a:r>
            <a:r>
              <a:rPr lang="en-US" sz="2400" dirty="0">
                <a:ea typeface="Franzo" pitchFamily="2" charset="0"/>
              </a:rPr>
              <a:t>after</a:t>
            </a: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1328438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Pilot Cohort</a:t>
            </a:r>
          </a:p>
        </p:txBody>
      </p:sp>
      <p:sp>
        <p:nvSpPr>
          <p:cNvPr id="3" name="Text Placeholder 2"/>
          <p:cNvSpPr>
            <a:spLocks noGrp="1"/>
          </p:cNvSpPr>
          <p:nvPr>
            <p:ph type="body" idx="1"/>
          </p:nvPr>
        </p:nvSpPr>
        <p:spPr>
          <a:xfrm>
            <a:off x="839788" y="1681163"/>
            <a:ext cx="10515600" cy="535944"/>
          </a:xfrm>
        </p:spPr>
        <p:txBody>
          <a:bodyPr>
            <a:normAutofit/>
          </a:bodyPr>
          <a:lstStyle/>
          <a:p>
            <a:r>
              <a:rPr lang="en-US" sz="3200" dirty="0">
                <a:ea typeface="Franzo" pitchFamily="2" charset="0"/>
              </a:rPr>
              <a:t>Pass Rates</a:t>
            </a: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a:ea typeface="Franzo" pitchFamily="2" charset="0"/>
              </a:rPr>
              <a:t>Before</a:t>
            </a: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a:t>89</a:t>
            </a:r>
            <a:r>
              <a:rPr lang="en-US" sz="13800" b="1" dirty="0">
                <a:ea typeface="Franzo" pitchFamily="2" charset="0"/>
              </a:rPr>
              <a:t>%</a:t>
            </a:r>
          </a:p>
          <a:p>
            <a:pPr marL="0" indent="0" algn="ctr">
              <a:buNone/>
            </a:pPr>
            <a:r>
              <a:rPr lang="en-US" sz="2400" dirty="0">
                <a:ea typeface="Franzo" pitchFamily="2" charset="0"/>
              </a:rPr>
              <a:t>Average for two years prior</a:t>
            </a: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a:ea typeface="Franzo" pitchFamily="2" charset="0"/>
              </a:rPr>
              <a:t>After</a:t>
            </a: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a:t>92.5%</a:t>
            </a:r>
            <a:endParaRPr lang="en-US" sz="13800" b="1" dirty="0">
              <a:ea typeface="Franzo" pitchFamily="2" charset="0"/>
            </a:endParaRPr>
          </a:p>
          <a:p>
            <a:pPr marL="0" indent="0" algn="ctr">
              <a:buNone/>
            </a:pPr>
            <a:r>
              <a:rPr lang="en-US" sz="2400" dirty="0">
                <a:ea typeface="Franzo" pitchFamily="2" charset="0"/>
              </a:rPr>
              <a:t>Average for two years after</a:t>
            </a: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1159376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4">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Equity Gaps</a:t>
            </a:r>
          </a:p>
        </p:txBody>
      </p:sp>
      <p:sp>
        <p:nvSpPr>
          <p:cNvPr id="3" name="Text Placeholder 2"/>
          <p:cNvSpPr>
            <a:spLocks noGrp="1"/>
          </p:cNvSpPr>
          <p:nvPr>
            <p:ph type="body" idx="1"/>
          </p:nvPr>
        </p:nvSpPr>
        <p:spPr>
          <a:xfrm>
            <a:off x="839788" y="1585307"/>
            <a:ext cx="10515600" cy="535944"/>
          </a:xfrm>
        </p:spPr>
        <p:txBody>
          <a:bodyPr>
            <a:normAutofit/>
          </a:bodyPr>
          <a:lstStyle/>
          <a:p>
            <a:r>
              <a:rPr lang="en-US" sz="3200" dirty="0">
                <a:ea typeface="Franzo" pitchFamily="2" charset="0"/>
              </a:rPr>
              <a:t>Pass Rates by Race/Ethnicity</a:t>
            </a:r>
          </a:p>
        </p:txBody>
      </p:sp>
      <p:graphicFrame>
        <p:nvGraphicFramePr>
          <p:cNvPr id="16" name="Content Placeholder 15">
            <a:extLst>
              <a:ext uri="{FF2B5EF4-FFF2-40B4-BE49-F238E27FC236}">
                <a16:creationId xmlns="" xmlns:a16="http://schemas.microsoft.com/office/drawing/2014/main" id="{8BC2D131-04B1-4DEA-9B5A-28F272336481}"/>
              </a:ext>
            </a:extLst>
          </p:cNvPr>
          <p:cNvGraphicFramePr>
            <a:graphicFrameLocks noGrp="1"/>
          </p:cNvGraphicFramePr>
          <p:nvPr>
            <p:ph sz="half" idx="2"/>
            <p:extLst>
              <p:ext uri="{D42A27DB-BD31-4B8C-83A1-F6EECF244321}">
                <p14:modId xmlns:p14="http://schemas.microsoft.com/office/powerpoint/2010/main" val="1853730328"/>
              </p:ext>
            </p:extLst>
          </p:nvPr>
        </p:nvGraphicFramePr>
        <p:xfrm>
          <a:off x="839786" y="2235939"/>
          <a:ext cx="6561932" cy="3718560"/>
        </p:xfrm>
        <a:graphic>
          <a:graphicData uri="http://schemas.openxmlformats.org/drawingml/2006/table">
            <a:tbl>
              <a:tblPr firstRow="1" bandRow="1">
                <a:tableStyleId>{F5AB1C69-6EDB-4FF4-983F-18BD219EF322}</a:tableStyleId>
              </a:tblPr>
              <a:tblGrid>
                <a:gridCol w="2608262">
                  <a:extLst>
                    <a:ext uri="{9D8B030D-6E8A-4147-A177-3AD203B41FA5}">
                      <a16:colId xmlns="" xmlns:a16="http://schemas.microsoft.com/office/drawing/2014/main" val="1773966289"/>
                    </a:ext>
                  </a:extLst>
                </a:gridCol>
                <a:gridCol w="1976835">
                  <a:extLst>
                    <a:ext uri="{9D8B030D-6E8A-4147-A177-3AD203B41FA5}">
                      <a16:colId xmlns="" xmlns:a16="http://schemas.microsoft.com/office/drawing/2014/main" val="2118293249"/>
                    </a:ext>
                  </a:extLst>
                </a:gridCol>
                <a:gridCol w="1976835">
                  <a:extLst>
                    <a:ext uri="{9D8B030D-6E8A-4147-A177-3AD203B41FA5}">
                      <a16:colId xmlns="" xmlns:a16="http://schemas.microsoft.com/office/drawing/2014/main" val="4232749659"/>
                    </a:ext>
                  </a:extLst>
                </a:gridCol>
              </a:tblGrid>
              <a:tr h="370840">
                <a:tc>
                  <a:txBody>
                    <a:bodyPr/>
                    <a:lstStyle/>
                    <a:p>
                      <a:r>
                        <a:rPr lang="en-US" sz="2600" dirty="0"/>
                        <a:t>Race/Ethnicity</a:t>
                      </a:r>
                    </a:p>
                  </a:txBody>
                  <a:tcPr/>
                </a:tc>
                <a:tc>
                  <a:txBody>
                    <a:bodyPr/>
                    <a:lstStyle/>
                    <a:p>
                      <a:r>
                        <a:rPr lang="en-US" sz="2600" dirty="0"/>
                        <a:t>2014-2016</a:t>
                      </a:r>
                    </a:p>
                  </a:txBody>
                  <a:tcPr/>
                </a:tc>
                <a:tc>
                  <a:txBody>
                    <a:bodyPr/>
                    <a:lstStyle/>
                    <a:p>
                      <a:r>
                        <a:rPr lang="en-US" sz="2600" dirty="0"/>
                        <a:t>n</a:t>
                      </a:r>
                      <a:r>
                        <a:rPr lang="en-US" sz="2600" baseline="0" dirty="0"/>
                        <a:t> (</a:t>
                      </a:r>
                      <a:r>
                        <a:rPr lang="en-US" sz="2600" baseline="0" dirty="0" err="1"/>
                        <a:t>dupl</a:t>
                      </a:r>
                      <a:r>
                        <a:rPr lang="en-US" sz="2600" baseline="0" dirty="0"/>
                        <a:t>)</a:t>
                      </a:r>
                      <a:endParaRPr lang="en-US" sz="2600" dirty="0"/>
                    </a:p>
                  </a:txBody>
                  <a:tcPr/>
                </a:tc>
                <a:extLst>
                  <a:ext uri="{0D108BD9-81ED-4DB2-BD59-A6C34878D82A}">
                    <a16:rowId xmlns="" xmlns:a16="http://schemas.microsoft.com/office/drawing/2014/main" val="101924479"/>
                  </a:ext>
                </a:extLst>
              </a:tr>
              <a:tr h="370840">
                <a:tc>
                  <a:txBody>
                    <a:bodyPr/>
                    <a:lstStyle/>
                    <a:p>
                      <a:r>
                        <a:rPr lang="en-US" sz="2600" dirty="0"/>
                        <a:t>African American</a:t>
                      </a:r>
                    </a:p>
                  </a:txBody>
                  <a:tcPr/>
                </a:tc>
                <a:tc>
                  <a:txBody>
                    <a:bodyPr/>
                    <a:lstStyle/>
                    <a:p>
                      <a:r>
                        <a:rPr lang="en-US" sz="2600" b="1" dirty="0"/>
                        <a:t>71.17%</a:t>
                      </a:r>
                    </a:p>
                  </a:txBody>
                  <a:tcPr/>
                </a:tc>
                <a:tc>
                  <a:txBody>
                    <a:bodyPr/>
                    <a:lstStyle/>
                    <a:p>
                      <a:r>
                        <a:rPr lang="en-US" sz="2600" dirty="0"/>
                        <a:t>319</a:t>
                      </a:r>
                    </a:p>
                  </a:txBody>
                  <a:tcPr/>
                </a:tc>
                <a:extLst>
                  <a:ext uri="{0D108BD9-81ED-4DB2-BD59-A6C34878D82A}">
                    <a16:rowId xmlns="" xmlns:a16="http://schemas.microsoft.com/office/drawing/2014/main" val="3818015101"/>
                  </a:ext>
                </a:extLst>
              </a:tr>
              <a:tr h="370840">
                <a:tc>
                  <a:txBody>
                    <a:bodyPr/>
                    <a:lstStyle/>
                    <a:p>
                      <a:r>
                        <a:rPr lang="en-US" sz="2600" dirty="0"/>
                        <a:t>Alaska Native, American Indian, Pacific Islander</a:t>
                      </a:r>
                    </a:p>
                  </a:txBody>
                  <a:tcPr/>
                </a:tc>
                <a:tc>
                  <a:txBody>
                    <a:bodyPr/>
                    <a:lstStyle/>
                    <a:p>
                      <a:r>
                        <a:rPr lang="en-US" sz="2600" b="1" dirty="0"/>
                        <a:t>79.00%</a:t>
                      </a:r>
                    </a:p>
                  </a:txBody>
                  <a:tcPr/>
                </a:tc>
                <a:tc>
                  <a:txBody>
                    <a:bodyPr/>
                    <a:lstStyle/>
                    <a:p>
                      <a:r>
                        <a:rPr lang="en-US" sz="2600" dirty="0"/>
                        <a:t>117</a:t>
                      </a:r>
                    </a:p>
                  </a:txBody>
                  <a:tcPr/>
                </a:tc>
                <a:extLst>
                  <a:ext uri="{0D108BD9-81ED-4DB2-BD59-A6C34878D82A}">
                    <a16:rowId xmlns="" xmlns:a16="http://schemas.microsoft.com/office/drawing/2014/main" val="151335577"/>
                  </a:ext>
                </a:extLst>
              </a:tr>
              <a:tr h="370840">
                <a:tc>
                  <a:txBody>
                    <a:bodyPr/>
                    <a:lstStyle/>
                    <a:p>
                      <a:r>
                        <a:rPr lang="en-US" sz="2600" dirty="0"/>
                        <a:t>Asian</a:t>
                      </a:r>
                    </a:p>
                  </a:txBody>
                  <a:tcPr/>
                </a:tc>
                <a:tc>
                  <a:txBody>
                    <a:bodyPr/>
                    <a:lstStyle/>
                    <a:p>
                      <a:r>
                        <a:rPr lang="en-US" sz="2600" b="1" dirty="0"/>
                        <a:t>92.17%</a:t>
                      </a:r>
                    </a:p>
                  </a:txBody>
                  <a:tcPr/>
                </a:tc>
                <a:tc>
                  <a:txBody>
                    <a:bodyPr/>
                    <a:lstStyle/>
                    <a:p>
                      <a:r>
                        <a:rPr lang="en-US" sz="2600" dirty="0"/>
                        <a:t>941</a:t>
                      </a:r>
                    </a:p>
                  </a:txBody>
                  <a:tcPr/>
                </a:tc>
                <a:extLst>
                  <a:ext uri="{0D108BD9-81ED-4DB2-BD59-A6C34878D82A}">
                    <a16:rowId xmlns="" xmlns:a16="http://schemas.microsoft.com/office/drawing/2014/main" val="12729432"/>
                  </a:ext>
                </a:extLst>
              </a:tr>
              <a:tr h="370840">
                <a:tc>
                  <a:txBody>
                    <a:bodyPr/>
                    <a:lstStyle/>
                    <a:p>
                      <a:r>
                        <a:rPr lang="en-US" sz="2600" dirty="0"/>
                        <a:t>Hispanic</a:t>
                      </a:r>
                    </a:p>
                  </a:txBody>
                  <a:tcPr/>
                </a:tc>
                <a:tc>
                  <a:txBody>
                    <a:bodyPr/>
                    <a:lstStyle/>
                    <a:p>
                      <a:r>
                        <a:rPr lang="en-US" sz="2600" b="1" dirty="0"/>
                        <a:t>86.33%</a:t>
                      </a:r>
                    </a:p>
                  </a:txBody>
                  <a:tcPr/>
                </a:tc>
                <a:tc>
                  <a:txBody>
                    <a:bodyPr/>
                    <a:lstStyle/>
                    <a:p>
                      <a:r>
                        <a:rPr lang="en-US" sz="2600" dirty="0"/>
                        <a:t>388</a:t>
                      </a:r>
                    </a:p>
                  </a:txBody>
                  <a:tcPr/>
                </a:tc>
                <a:extLst>
                  <a:ext uri="{0D108BD9-81ED-4DB2-BD59-A6C34878D82A}">
                    <a16:rowId xmlns="" xmlns:a16="http://schemas.microsoft.com/office/drawing/2014/main" val="3048344047"/>
                  </a:ext>
                </a:extLst>
              </a:tr>
              <a:tr h="370840">
                <a:tc>
                  <a:txBody>
                    <a:bodyPr/>
                    <a:lstStyle/>
                    <a:p>
                      <a:r>
                        <a:rPr lang="en-US" sz="2600" dirty="0"/>
                        <a:t>White</a:t>
                      </a:r>
                    </a:p>
                  </a:txBody>
                  <a:tcPr/>
                </a:tc>
                <a:tc>
                  <a:txBody>
                    <a:bodyPr/>
                    <a:lstStyle/>
                    <a:p>
                      <a:r>
                        <a:rPr lang="en-US" sz="2600" b="1" dirty="0"/>
                        <a:t>90.67%</a:t>
                      </a:r>
                    </a:p>
                  </a:txBody>
                  <a:tcPr/>
                </a:tc>
                <a:tc>
                  <a:txBody>
                    <a:bodyPr/>
                    <a:lstStyle/>
                    <a:p>
                      <a:r>
                        <a:rPr lang="en-US" sz="2600" dirty="0"/>
                        <a:t>3764</a:t>
                      </a:r>
                    </a:p>
                  </a:txBody>
                  <a:tcPr/>
                </a:tc>
                <a:extLst>
                  <a:ext uri="{0D108BD9-81ED-4DB2-BD59-A6C34878D82A}">
                    <a16:rowId xmlns="" xmlns:a16="http://schemas.microsoft.com/office/drawing/2014/main" val="731470175"/>
                  </a:ext>
                </a:extLst>
              </a:tr>
            </a:tbl>
          </a:graphicData>
        </a:graphic>
      </p:graphicFrame>
      <p:graphicFrame>
        <p:nvGraphicFramePr>
          <p:cNvPr id="4" name="Table 3">
            <a:extLst>
              <a:ext uri="{FF2B5EF4-FFF2-40B4-BE49-F238E27FC236}">
                <a16:creationId xmlns="" xmlns:a16="http://schemas.microsoft.com/office/drawing/2014/main" id="{908DFEF5-D68A-423F-847A-1520B5993CB5}"/>
              </a:ext>
            </a:extLst>
          </p:cNvPr>
          <p:cNvGraphicFramePr>
            <a:graphicFrameLocks noGrp="1"/>
          </p:cNvGraphicFramePr>
          <p:nvPr>
            <p:extLst>
              <p:ext uri="{D42A27DB-BD31-4B8C-83A1-F6EECF244321}">
                <p14:modId xmlns:p14="http://schemas.microsoft.com/office/powerpoint/2010/main" val="4152149285"/>
              </p:ext>
            </p:extLst>
          </p:nvPr>
        </p:nvGraphicFramePr>
        <p:xfrm>
          <a:off x="7401718" y="2235939"/>
          <a:ext cx="3953670" cy="3718560"/>
        </p:xfrm>
        <a:graphic>
          <a:graphicData uri="http://schemas.openxmlformats.org/drawingml/2006/table">
            <a:tbl>
              <a:tblPr firstRow="1" bandRow="1">
                <a:tableStyleId>{F5AB1C69-6EDB-4FF4-983F-18BD219EF322}</a:tableStyleId>
              </a:tblPr>
              <a:tblGrid>
                <a:gridCol w="1976835">
                  <a:extLst>
                    <a:ext uri="{9D8B030D-6E8A-4147-A177-3AD203B41FA5}">
                      <a16:colId xmlns="" xmlns:a16="http://schemas.microsoft.com/office/drawing/2014/main" val="2075587577"/>
                    </a:ext>
                  </a:extLst>
                </a:gridCol>
                <a:gridCol w="1976835">
                  <a:extLst>
                    <a:ext uri="{9D8B030D-6E8A-4147-A177-3AD203B41FA5}">
                      <a16:colId xmlns="" xmlns:a16="http://schemas.microsoft.com/office/drawing/2014/main" val="1066414788"/>
                    </a:ext>
                  </a:extLst>
                </a:gridCol>
              </a:tblGrid>
              <a:tr h="370840">
                <a:tc>
                  <a:txBody>
                    <a:bodyPr/>
                    <a:lstStyle/>
                    <a:p>
                      <a:r>
                        <a:rPr lang="en-US" sz="2600" dirty="0"/>
                        <a:t>2016-2018</a:t>
                      </a:r>
                    </a:p>
                  </a:txBody>
                  <a:tcPr/>
                </a:tc>
                <a:tc>
                  <a:txBody>
                    <a:bodyPr/>
                    <a:lstStyle/>
                    <a:p>
                      <a:r>
                        <a:rPr lang="en-US" sz="2600" dirty="0"/>
                        <a:t>n</a:t>
                      </a:r>
                      <a:r>
                        <a:rPr lang="en-US" sz="2600" baseline="0" dirty="0"/>
                        <a:t> (</a:t>
                      </a:r>
                      <a:r>
                        <a:rPr lang="en-US" sz="2600" baseline="0" dirty="0" err="1"/>
                        <a:t>dupl</a:t>
                      </a:r>
                      <a:r>
                        <a:rPr lang="en-US" sz="2600" baseline="0" dirty="0"/>
                        <a:t>)</a:t>
                      </a:r>
                      <a:endParaRPr lang="en-US" sz="2600" dirty="0"/>
                    </a:p>
                  </a:txBody>
                  <a:tcPr/>
                </a:tc>
                <a:extLst>
                  <a:ext uri="{0D108BD9-81ED-4DB2-BD59-A6C34878D82A}">
                    <a16:rowId xmlns="" xmlns:a16="http://schemas.microsoft.com/office/drawing/2014/main" val="4200280555"/>
                  </a:ext>
                </a:extLst>
              </a:tr>
              <a:tr h="370840">
                <a:tc>
                  <a:txBody>
                    <a:bodyPr/>
                    <a:lstStyle/>
                    <a:p>
                      <a:r>
                        <a:rPr lang="en-US" sz="2600" b="1" dirty="0"/>
                        <a:t>88.00%</a:t>
                      </a:r>
                    </a:p>
                  </a:txBody>
                  <a:tcPr/>
                </a:tc>
                <a:tc>
                  <a:txBody>
                    <a:bodyPr/>
                    <a:lstStyle/>
                    <a:p>
                      <a:r>
                        <a:rPr lang="en-US" sz="2600" dirty="0"/>
                        <a:t>329</a:t>
                      </a:r>
                    </a:p>
                  </a:txBody>
                  <a:tcPr/>
                </a:tc>
                <a:extLst>
                  <a:ext uri="{0D108BD9-81ED-4DB2-BD59-A6C34878D82A}">
                    <a16:rowId xmlns="" xmlns:a16="http://schemas.microsoft.com/office/drawing/2014/main" val="848436908"/>
                  </a:ext>
                </a:extLst>
              </a:tr>
              <a:tr h="370840">
                <a:tc>
                  <a:txBody>
                    <a:bodyPr/>
                    <a:lstStyle/>
                    <a:p>
                      <a:r>
                        <a:rPr lang="en-US" sz="2600" b="1" dirty="0"/>
                        <a:t>94.67%</a:t>
                      </a:r>
                    </a:p>
                    <a:p>
                      <a:endParaRPr lang="en-US" sz="2600" b="1" dirty="0"/>
                    </a:p>
                    <a:p>
                      <a:endParaRPr lang="en-US" sz="2600" b="1" dirty="0"/>
                    </a:p>
                  </a:txBody>
                  <a:tcPr/>
                </a:tc>
                <a:tc>
                  <a:txBody>
                    <a:bodyPr/>
                    <a:lstStyle/>
                    <a:p>
                      <a:r>
                        <a:rPr lang="en-US" sz="2600" dirty="0"/>
                        <a:t>148</a:t>
                      </a:r>
                    </a:p>
                  </a:txBody>
                  <a:tcPr/>
                </a:tc>
                <a:extLst>
                  <a:ext uri="{0D108BD9-81ED-4DB2-BD59-A6C34878D82A}">
                    <a16:rowId xmlns="" xmlns:a16="http://schemas.microsoft.com/office/drawing/2014/main" val="4046476920"/>
                  </a:ext>
                </a:extLst>
              </a:tr>
              <a:tr h="370840">
                <a:tc>
                  <a:txBody>
                    <a:bodyPr/>
                    <a:lstStyle/>
                    <a:p>
                      <a:r>
                        <a:rPr lang="en-US" sz="2600" b="1" dirty="0"/>
                        <a:t>94.33%</a:t>
                      </a:r>
                    </a:p>
                  </a:txBody>
                  <a:tcPr/>
                </a:tc>
                <a:tc>
                  <a:txBody>
                    <a:bodyPr/>
                    <a:lstStyle/>
                    <a:p>
                      <a:r>
                        <a:rPr lang="en-US" sz="2600" dirty="0"/>
                        <a:t>1168</a:t>
                      </a:r>
                    </a:p>
                  </a:txBody>
                  <a:tcPr/>
                </a:tc>
                <a:extLst>
                  <a:ext uri="{0D108BD9-81ED-4DB2-BD59-A6C34878D82A}">
                    <a16:rowId xmlns="" xmlns:a16="http://schemas.microsoft.com/office/drawing/2014/main" val="313744736"/>
                  </a:ext>
                </a:extLst>
              </a:tr>
              <a:tr h="370840">
                <a:tc>
                  <a:txBody>
                    <a:bodyPr/>
                    <a:lstStyle/>
                    <a:p>
                      <a:r>
                        <a:rPr lang="en-US" sz="2600" b="1" dirty="0"/>
                        <a:t>91.67%</a:t>
                      </a:r>
                    </a:p>
                  </a:txBody>
                  <a:tcPr/>
                </a:tc>
                <a:tc>
                  <a:txBody>
                    <a:bodyPr/>
                    <a:lstStyle/>
                    <a:p>
                      <a:r>
                        <a:rPr lang="en-US" sz="2600" dirty="0"/>
                        <a:t>411</a:t>
                      </a:r>
                    </a:p>
                  </a:txBody>
                  <a:tcPr/>
                </a:tc>
                <a:extLst>
                  <a:ext uri="{0D108BD9-81ED-4DB2-BD59-A6C34878D82A}">
                    <a16:rowId xmlns="" xmlns:a16="http://schemas.microsoft.com/office/drawing/2014/main" val="1085394188"/>
                  </a:ext>
                </a:extLst>
              </a:tr>
              <a:tr h="370840">
                <a:tc>
                  <a:txBody>
                    <a:bodyPr/>
                    <a:lstStyle/>
                    <a:p>
                      <a:r>
                        <a:rPr lang="en-US" sz="2600" b="1" dirty="0"/>
                        <a:t>93.34%</a:t>
                      </a:r>
                    </a:p>
                  </a:txBody>
                  <a:tcPr/>
                </a:tc>
                <a:tc>
                  <a:txBody>
                    <a:bodyPr/>
                    <a:lstStyle/>
                    <a:p>
                      <a:r>
                        <a:rPr lang="en-US" sz="2600" dirty="0"/>
                        <a:t>3817</a:t>
                      </a:r>
                    </a:p>
                  </a:txBody>
                  <a:tcPr/>
                </a:tc>
                <a:extLst>
                  <a:ext uri="{0D108BD9-81ED-4DB2-BD59-A6C34878D82A}">
                    <a16:rowId xmlns="" xmlns:a16="http://schemas.microsoft.com/office/drawing/2014/main" val="1630207750"/>
                  </a:ext>
                </a:extLst>
              </a:tr>
            </a:tbl>
          </a:graphicData>
        </a:graphic>
      </p:graphicFrame>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12823841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b="1" dirty="0">
                <a:latin typeface="+mn-lt"/>
              </a:rPr>
              <a:t>The 4 Connections: Faculty Insights</a:t>
            </a:r>
          </a:p>
        </p:txBody>
      </p:sp>
      <p:sp>
        <p:nvSpPr>
          <p:cNvPr id="2" name="TextBox 1"/>
          <p:cNvSpPr txBox="1"/>
          <p:nvPr/>
        </p:nvSpPr>
        <p:spPr>
          <a:xfrm>
            <a:off x="838200" y="1652890"/>
            <a:ext cx="5268132" cy="2246769"/>
          </a:xfrm>
          <a:prstGeom prst="rect">
            <a:avLst/>
          </a:prstGeom>
          <a:noFill/>
          <a:ln w="28575">
            <a:solidFill>
              <a:schemeClr val="bg1">
                <a:lumMod val="50000"/>
              </a:schemeClr>
            </a:solidFill>
          </a:ln>
        </p:spPr>
        <p:txBody>
          <a:bodyPr wrap="square" rtlCol="0">
            <a:spAutoFit/>
          </a:bodyPr>
          <a:lstStyle/>
          <a:p>
            <a:pPr algn="ctr"/>
            <a:r>
              <a:rPr lang="en-US" sz="4000" b="1" dirty="0">
                <a:solidFill>
                  <a:srgbClr val="6BB427"/>
                </a:solidFill>
              </a:rPr>
              <a:t>Interact with Students by Name</a:t>
            </a:r>
            <a:endParaRPr lang="en-US" sz="4000" dirty="0">
              <a:solidFill>
                <a:srgbClr val="6BB427"/>
              </a:solidFill>
            </a:endParaRPr>
          </a:p>
          <a:p>
            <a:r>
              <a:rPr lang="en-US" sz="2000" dirty="0"/>
              <a:t>Name cards/table tents work great and ensure students know one another’s names, too! First week get-to-know you activities help.</a:t>
            </a:r>
          </a:p>
        </p:txBody>
      </p:sp>
      <p:sp>
        <p:nvSpPr>
          <p:cNvPr id="7" name="TextBox 6"/>
          <p:cNvSpPr txBox="1"/>
          <p:nvPr/>
        </p:nvSpPr>
        <p:spPr>
          <a:xfrm>
            <a:off x="838200" y="3899659"/>
            <a:ext cx="5268132" cy="1938992"/>
          </a:xfrm>
          <a:prstGeom prst="rect">
            <a:avLst/>
          </a:prstGeom>
          <a:noFill/>
          <a:ln w="28575">
            <a:solidFill>
              <a:schemeClr val="bg1">
                <a:lumMod val="50000"/>
              </a:schemeClr>
            </a:solidFill>
          </a:ln>
        </p:spPr>
        <p:txBody>
          <a:bodyPr wrap="square" rtlCol="0">
            <a:spAutoFit/>
          </a:bodyPr>
          <a:lstStyle/>
          <a:p>
            <a:pPr algn="ctr"/>
            <a:r>
              <a:rPr lang="en-US" sz="4000" b="1" dirty="0">
                <a:solidFill>
                  <a:srgbClr val="F2A438"/>
                </a:solidFill>
              </a:rPr>
              <a:t>Check In Regularly</a:t>
            </a:r>
            <a:endParaRPr lang="en-US" sz="4000" dirty="0"/>
          </a:p>
          <a:p>
            <a:r>
              <a:rPr lang="en-US" sz="2000" dirty="0"/>
              <a:t>Checking in is very simple: greet students as they enter the classroom, use formative assessments, ask students how they are doing. Integrate what you have learned about students into the class.</a:t>
            </a:r>
          </a:p>
        </p:txBody>
      </p:sp>
      <p:sp>
        <p:nvSpPr>
          <p:cNvPr id="9" name="TextBox 8"/>
          <p:cNvSpPr txBox="1"/>
          <p:nvPr/>
        </p:nvSpPr>
        <p:spPr>
          <a:xfrm>
            <a:off x="6106332" y="1652889"/>
            <a:ext cx="5247468" cy="2246769"/>
          </a:xfrm>
          <a:prstGeom prst="rect">
            <a:avLst/>
          </a:prstGeom>
          <a:noFill/>
          <a:ln w="28575">
            <a:solidFill>
              <a:schemeClr val="bg1">
                <a:lumMod val="50000"/>
              </a:schemeClr>
            </a:solidFill>
          </a:ln>
        </p:spPr>
        <p:txBody>
          <a:bodyPr wrap="square" rtlCol="0">
            <a:spAutoFit/>
          </a:bodyPr>
          <a:lstStyle/>
          <a:p>
            <a:pPr algn="ctr"/>
            <a:r>
              <a:rPr lang="en-US" sz="4000" b="1" dirty="0">
                <a:solidFill>
                  <a:srgbClr val="5775B1"/>
                </a:solidFill>
              </a:rPr>
              <a:t>Schedule </a:t>
            </a:r>
            <a:r>
              <a:rPr lang="en-US" sz="4000" b="1" dirty="0"/>
              <a:t>REQUIRED</a:t>
            </a:r>
            <a:r>
              <a:rPr lang="en-US" sz="4000" b="1" dirty="0">
                <a:solidFill>
                  <a:srgbClr val="5775B1"/>
                </a:solidFill>
              </a:rPr>
              <a:t> One-on-One Meetings</a:t>
            </a:r>
          </a:p>
          <a:p>
            <a:r>
              <a:rPr lang="en-US" sz="2000" dirty="0"/>
              <a:t>These can get out of control pretty quickly. Have a focus for the meetings (e.g., test review, advising, a project, etc.) and keep them short.</a:t>
            </a:r>
          </a:p>
        </p:txBody>
      </p:sp>
      <p:sp>
        <p:nvSpPr>
          <p:cNvPr id="10" name="TextBox 9"/>
          <p:cNvSpPr txBox="1"/>
          <p:nvPr/>
        </p:nvSpPr>
        <p:spPr>
          <a:xfrm>
            <a:off x="6106332" y="3899658"/>
            <a:ext cx="5247468" cy="1938992"/>
          </a:xfrm>
          <a:prstGeom prst="rect">
            <a:avLst/>
          </a:prstGeom>
          <a:noFill/>
          <a:ln w="28575">
            <a:solidFill>
              <a:schemeClr val="bg1">
                <a:lumMod val="50000"/>
              </a:schemeClr>
            </a:solidFill>
          </a:ln>
        </p:spPr>
        <p:txBody>
          <a:bodyPr wrap="square" rtlCol="0">
            <a:spAutoFit/>
          </a:bodyPr>
          <a:lstStyle/>
          <a:p>
            <a:pPr algn="ctr"/>
            <a:r>
              <a:rPr lang="en-US" sz="4000" b="1" dirty="0">
                <a:solidFill>
                  <a:srgbClr val="D44117"/>
                </a:solidFill>
              </a:rPr>
              <a:t>Practice Paradox</a:t>
            </a:r>
            <a:endParaRPr lang="en-US" sz="4000" dirty="0"/>
          </a:p>
          <a:p>
            <a:r>
              <a:rPr lang="en-US" sz="2000" dirty="0"/>
              <a:t>There are a lot of ways to support students without compromising rigor. We love the Transparency Framework and Universal Design for Learning!</a:t>
            </a:r>
          </a:p>
        </p:txBody>
      </p:sp>
      <p:pic>
        <p:nvPicPr>
          <p:cNvPr id="4" name="Picture 3"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5565443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F2A438"/>
                </a:solidFill>
                <a:latin typeface="+mn-lt"/>
              </a:rPr>
              <a:t>Your Classes</a:t>
            </a:r>
          </a:p>
        </p:txBody>
      </p:sp>
      <p:sp>
        <p:nvSpPr>
          <p:cNvPr id="3" name="Text Placeholder 2"/>
          <p:cNvSpPr>
            <a:spLocks noGrp="1"/>
          </p:cNvSpPr>
          <p:nvPr>
            <p:ph type="body" idx="1"/>
          </p:nvPr>
        </p:nvSpPr>
        <p:spPr/>
        <p:txBody>
          <a:bodyPr>
            <a:normAutofit/>
          </a:bodyPr>
          <a:lstStyle/>
          <a:p>
            <a:r>
              <a:rPr lang="en-US" sz="4800" dirty="0">
                <a:solidFill>
                  <a:schemeClr val="tx1"/>
                </a:solidFill>
                <a:ea typeface="Franzo" pitchFamily="2" charset="0"/>
              </a:rPr>
              <a:t>Reflection and Discussion</a:t>
            </a:r>
          </a:p>
        </p:txBody>
      </p:sp>
      <p:pic>
        <p:nvPicPr>
          <p:cNvPr id="4" name="Picture 3"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80429730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2A438"/>
                </a:solidFill>
                <a:latin typeface="+mn-lt"/>
              </a:rPr>
              <a:t>Individual </a:t>
            </a:r>
            <a:r>
              <a:rPr lang="en-US" sz="4800" b="1" dirty="0" smtClean="0">
                <a:solidFill>
                  <a:srgbClr val="F2A438"/>
                </a:solidFill>
                <a:latin typeface="+mn-lt"/>
              </a:rPr>
              <a:t>Reflection (5 minutes)</a:t>
            </a:r>
            <a:endParaRPr lang="en-US" sz="4800" b="1" dirty="0">
              <a:solidFill>
                <a:srgbClr val="F2A438"/>
              </a:solidFill>
              <a:latin typeface="+mn-lt"/>
            </a:endParaRPr>
          </a:p>
        </p:txBody>
      </p:sp>
      <p:sp>
        <p:nvSpPr>
          <p:cNvPr id="3" name="Text Placeholder 2"/>
          <p:cNvSpPr>
            <a:spLocks noGrp="1"/>
          </p:cNvSpPr>
          <p:nvPr>
            <p:ph idx="1"/>
          </p:nvPr>
        </p:nvSpPr>
        <p:spPr>
          <a:xfrm>
            <a:off x="838199" y="1825624"/>
            <a:ext cx="11069637" cy="4811230"/>
          </a:xfrm>
        </p:spPr>
        <p:txBody>
          <a:bodyPr>
            <a:normAutofit/>
          </a:bodyPr>
          <a:lstStyle/>
          <a:p>
            <a:pPr marL="0" indent="0">
              <a:lnSpc>
                <a:spcPct val="100000"/>
              </a:lnSpc>
              <a:spcAft>
                <a:spcPts val="1800"/>
              </a:spcAft>
              <a:buClr>
                <a:srgbClr val="F2A438"/>
              </a:buClr>
              <a:buNone/>
            </a:pPr>
            <a:r>
              <a:rPr lang="en-US" sz="4000" dirty="0">
                <a:solidFill>
                  <a:schemeClr val="tx1"/>
                </a:solidFill>
                <a:ea typeface="Franzo" pitchFamily="2" charset="0"/>
              </a:rPr>
              <a:t>Quietly </a:t>
            </a:r>
            <a:r>
              <a:rPr lang="en-US" sz="4000" dirty="0" smtClean="0">
                <a:solidFill>
                  <a:schemeClr val="tx1"/>
                </a:solidFill>
                <a:ea typeface="Franzo" pitchFamily="2" charset="0"/>
              </a:rPr>
              <a:t>write down or think about your responses to the following questions.</a:t>
            </a:r>
            <a:endParaRPr lang="en-US" sz="4000" dirty="0">
              <a:solidFill>
                <a:schemeClr val="tx1"/>
              </a:solidFill>
              <a:ea typeface="Franzo" pitchFamily="2" charset="0"/>
            </a:endParaRPr>
          </a:p>
          <a:p>
            <a:pPr>
              <a:lnSpc>
                <a:spcPct val="100000"/>
              </a:lnSpc>
              <a:spcAft>
                <a:spcPts val="1800"/>
              </a:spcAft>
              <a:buClr>
                <a:srgbClr val="F2A438"/>
              </a:buClr>
            </a:pPr>
            <a:r>
              <a:rPr lang="en-US" sz="4000" dirty="0">
                <a:solidFill>
                  <a:schemeClr val="tx1"/>
                </a:solidFill>
                <a:ea typeface="Franzo" pitchFamily="2" charset="0"/>
              </a:rPr>
              <a:t>How do you practice The 4 Connections already? </a:t>
            </a:r>
          </a:p>
          <a:p>
            <a:pPr>
              <a:lnSpc>
                <a:spcPct val="100000"/>
              </a:lnSpc>
              <a:spcAft>
                <a:spcPts val="1800"/>
              </a:spcAft>
              <a:buClr>
                <a:srgbClr val="F2A438"/>
              </a:buClr>
            </a:pPr>
            <a:r>
              <a:rPr lang="en-US" sz="4000" dirty="0">
                <a:solidFill>
                  <a:schemeClr val="tx1"/>
                </a:solidFill>
                <a:ea typeface="Franzo" pitchFamily="2" charset="0"/>
              </a:rPr>
              <a:t>In what ways can you practice them more intentionally?</a:t>
            </a:r>
          </a:p>
          <a:p>
            <a:pPr>
              <a:spcAft>
                <a:spcPts val="1800"/>
              </a:spcAft>
            </a:pPr>
            <a:endParaRPr lang="en-US" sz="4400" dirty="0">
              <a:solidFill>
                <a:schemeClr val="tx1"/>
              </a:solidFill>
              <a:latin typeface="Franzo" pitchFamily="2" charset="0"/>
              <a:ea typeface="Franzo" pitchFamily="2" charset="0"/>
            </a:endParaRPr>
          </a:p>
        </p:txBody>
      </p:sp>
      <p:pic>
        <p:nvPicPr>
          <p:cNvPr id="4" name="Picture 3"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28206226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2A438"/>
                </a:solidFill>
                <a:latin typeface="+mn-lt"/>
              </a:rPr>
              <a:t>Group Discussion </a:t>
            </a:r>
            <a:r>
              <a:rPr lang="en-US" sz="4800" b="1" dirty="0" smtClean="0">
                <a:solidFill>
                  <a:srgbClr val="F2A438"/>
                </a:solidFill>
                <a:latin typeface="+mn-lt"/>
              </a:rPr>
              <a:t>1 (10 minutes)</a:t>
            </a:r>
            <a:endParaRPr lang="en-US" sz="4800" b="1" dirty="0">
              <a:solidFill>
                <a:srgbClr val="F2A438"/>
              </a:solidFill>
              <a:latin typeface="+mn-lt"/>
            </a:endParaRPr>
          </a:p>
        </p:txBody>
      </p:sp>
      <p:sp>
        <p:nvSpPr>
          <p:cNvPr id="3" name="Text Placeholder 2"/>
          <p:cNvSpPr>
            <a:spLocks noGrp="1"/>
          </p:cNvSpPr>
          <p:nvPr>
            <p:ph idx="1"/>
          </p:nvPr>
        </p:nvSpPr>
        <p:spPr>
          <a:xfrm>
            <a:off x="838200" y="1825624"/>
            <a:ext cx="10515600" cy="4811230"/>
          </a:xfrm>
        </p:spPr>
        <p:txBody>
          <a:bodyPr>
            <a:normAutofit/>
          </a:bodyPr>
          <a:lstStyle/>
          <a:p>
            <a:pPr marL="0" indent="0">
              <a:lnSpc>
                <a:spcPct val="100000"/>
              </a:lnSpc>
              <a:spcAft>
                <a:spcPts val="1800"/>
              </a:spcAft>
              <a:buClr>
                <a:srgbClr val="F2A438"/>
              </a:buClr>
              <a:buNone/>
            </a:pPr>
            <a:r>
              <a:rPr lang="en-US" sz="4000" dirty="0">
                <a:solidFill>
                  <a:schemeClr val="tx1"/>
                </a:solidFill>
                <a:ea typeface="Franzo" pitchFamily="2" charset="0"/>
              </a:rPr>
              <a:t>Form groups of </a:t>
            </a:r>
            <a:r>
              <a:rPr lang="en-US" sz="4000" dirty="0" smtClean="0">
                <a:solidFill>
                  <a:schemeClr val="tx1"/>
                </a:solidFill>
                <a:ea typeface="Franzo" pitchFamily="2" charset="0"/>
              </a:rPr>
              <a:t>4-6 </a:t>
            </a:r>
            <a:r>
              <a:rPr lang="en-US" sz="4000" dirty="0">
                <a:solidFill>
                  <a:schemeClr val="tx1"/>
                </a:solidFill>
                <a:ea typeface="Franzo" pitchFamily="2" charset="0"/>
              </a:rPr>
              <a:t>colleagues. Introduce yourselves. Share your responses to the following with one another.</a:t>
            </a:r>
          </a:p>
          <a:p>
            <a:pPr>
              <a:lnSpc>
                <a:spcPct val="100000"/>
              </a:lnSpc>
              <a:buClr>
                <a:srgbClr val="F2A438"/>
              </a:buClr>
            </a:pPr>
            <a:r>
              <a:rPr lang="en-US" sz="4000" dirty="0">
                <a:solidFill>
                  <a:schemeClr val="tx1"/>
                </a:solidFill>
                <a:ea typeface="Franzo" pitchFamily="2" charset="0"/>
              </a:rPr>
              <a:t>How do you practice The 4 Connections already? </a:t>
            </a:r>
          </a:p>
          <a:p>
            <a:pPr>
              <a:lnSpc>
                <a:spcPct val="100000"/>
              </a:lnSpc>
              <a:buClr>
                <a:srgbClr val="F2A438"/>
              </a:buClr>
            </a:pPr>
            <a:r>
              <a:rPr lang="en-US" sz="4000" dirty="0">
                <a:solidFill>
                  <a:schemeClr val="tx1"/>
                </a:solidFill>
                <a:ea typeface="Franzo" pitchFamily="2" charset="0"/>
              </a:rPr>
              <a:t>In what ways can you practice them more intentionally?</a:t>
            </a:r>
          </a:p>
          <a:p>
            <a:pPr>
              <a:spcAft>
                <a:spcPts val="1800"/>
              </a:spcAft>
            </a:pPr>
            <a:endParaRPr lang="en-US" sz="4400" dirty="0">
              <a:solidFill>
                <a:schemeClr val="tx1"/>
              </a:solidFill>
              <a:latin typeface="Franzo" pitchFamily="2" charset="0"/>
              <a:ea typeface="Franzo" pitchFamily="2" charset="0"/>
            </a:endParaRPr>
          </a:p>
        </p:txBody>
      </p:sp>
      <p:pic>
        <p:nvPicPr>
          <p:cNvPr id="4" name="Picture 3"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208232456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6BB427"/>
                </a:solidFill>
                <a:latin typeface="+mn-lt"/>
              </a:rPr>
              <a:t>Purpose</a:t>
            </a:r>
          </a:p>
        </p:txBody>
      </p:sp>
      <p:sp>
        <p:nvSpPr>
          <p:cNvPr id="3" name="Content Placeholder 2"/>
          <p:cNvSpPr>
            <a:spLocks noGrp="1"/>
          </p:cNvSpPr>
          <p:nvPr>
            <p:ph idx="1"/>
          </p:nvPr>
        </p:nvSpPr>
        <p:spPr>
          <a:xfrm>
            <a:off x="838200" y="1690688"/>
            <a:ext cx="10515600" cy="4493187"/>
          </a:xfrm>
        </p:spPr>
        <p:txBody>
          <a:bodyPr>
            <a:noAutofit/>
          </a:bodyPr>
          <a:lstStyle/>
          <a:p>
            <a:pPr marL="0" indent="0">
              <a:buNone/>
            </a:pPr>
            <a:r>
              <a:rPr lang="en-US" sz="3800" dirty="0">
                <a:ea typeface="Franzo" pitchFamily="2" charset="0"/>
              </a:rPr>
              <a:t>Empower educators to build relationships that promote students’ and their own success.</a:t>
            </a:r>
          </a:p>
          <a:p>
            <a:pPr marL="0" indent="0">
              <a:buNone/>
            </a:pPr>
            <a:endParaRPr lang="en-US" sz="2400" dirty="0">
              <a:ea typeface="Franzo" pitchFamily="2" charset="0"/>
            </a:endParaRPr>
          </a:p>
          <a:p>
            <a:pPr marL="0" indent="0">
              <a:buNone/>
            </a:pPr>
            <a:r>
              <a:rPr lang="en-US" sz="3800" dirty="0">
                <a:ea typeface="Franzo" pitchFamily="2" charset="0"/>
              </a:rPr>
              <a:t>Move from </a:t>
            </a:r>
            <a:r>
              <a:rPr lang="en-US" sz="3800" b="1" i="1" dirty="0">
                <a:solidFill>
                  <a:srgbClr val="6BB427"/>
                </a:solidFill>
                <a:ea typeface="Franzo" pitchFamily="2" charset="0"/>
              </a:rPr>
              <a:t>intuitive</a:t>
            </a:r>
            <a:r>
              <a:rPr lang="en-US" sz="3800" dirty="0">
                <a:ea typeface="Franzo" pitchFamily="2" charset="0"/>
              </a:rPr>
              <a:t> practice to </a:t>
            </a:r>
            <a:r>
              <a:rPr lang="en-US" sz="3800" b="1" i="1" dirty="0">
                <a:solidFill>
                  <a:srgbClr val="6BB427"/>
                </a:solidFill>
                <a:ea typeface="Franzo" pitchFamily="2" charset="0"/>
              </a:rPr>
              <a:t>intentional</a:t>
            </a:r>
            <a:r>
              <a:rPr lang="en-US" sz="3800" dirty="0">
                <a:ea typeface="Franzo" pitchFamily="2" charset="0"/>
              </a:rPr>
              <a:t> practice.</a:t>
            </a:r>
          </a:p>
          <a:p>
            <a:pPr marL="0" indent="0" algn="r">
              <a:buNone/>
            </a:pPr>
            <a:endParaRPr lang="en-US" sz="1400" dirty="0">
              <a:latin typeface="Architects Daughter" pitchFamily="2" charset="0"/>
              <a:ea typeface="Franzo" pitchFamily="2" charset="0"/>
            </a:endParaRPr>
          </a:p>
        </p:txBody>
      </p:sp>
      <p:pic>
        <p:nvPicPr>
          <p:cNvPr id="4" name="Picture 3"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154459202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F2A438"/>
                </a:solidFill>
                <a:latin typeface="+mn-lt"/>
              </a:rPr>
              <a:t>Group Discussion 2</a:t>
            </a:r>
            <a:r>
              <a:rPr lang="en-US" sz="4800" b="1" dirty="0" smtClean="0">
                <a:solidFill>
                  <a:srgbClr val="F2A438"/>
                </a:solidFill>
                <a:latin typeface="+mn-lt"/>
              </a:rPr>
              <a:t> (10 minutes)</a:t>
            </a:r>
            <a:endParaRPr lang="en-US" sz="4800" b="1" dirty="0">
              <a:solidFill>
                <a:srgbClr val="F2A438"/>
              </a:solidFill>
              <a:latin typeface="+mn-lt"/>
            </a:endParaRPr>
          </a:p>
        </p:txBody>
      </p:sp>
      <p:sp>
        <p:nvSpPr>
          <p:cNvPr id="3" name="Text Placeholder 2"/>
          <p:cNvSpPr>
            <a:spLocks noGrp="1"/>
          </p:cNvSpPr>
          <p:nvPr>
            <p:ph idx="1"/>
          </p:nvPr>
        </p:nvSpPr>
        <p:spPr>
          <a:xfrm>
            <a:off x="838200" y="1825624"/>
            <a:ext cx="10515600" cy="4811230"/>
          </a:xfrm>
        </p:spPr>
        <p:txBody>
          <a:bodyPr>
            <a:normAutofit/>
          </a:bodyPr>
          <a:lstStyle/>
          <a:p>
            <a:pPr marL="0" indent="0">
              <a:lnSpc>
                <a:spcPct val="100000"/>
              </a:lnSpc>
              <a:spcAft>
                <a:spcPts val="1800"/>
              </a:spcAft>
              <a:buClr>
                <a:srgbClr val="F2A438"/>
              </a:buClr>
              <a:buNone/>
            </a:pPr>
            <a:r>
              <a:rPr lang="en-US" sz="4000" dirty="0">
                <a:solidFill>
                  <a:schemeClr val="tx1"/>
                </a:solidFill>
                <a:ea typeface="Franzo" pitchFamily="2" charset="0"/>
              </a:rPr>
              <a:t>Form new groups of </a:t>
            </a:r>
            <a:r>
              <a:rPr lang="en-US" sz="4000" dirty="0" smtClean="0">
                <a:solidFill>
                  <a:schemeClr val="tx1"/>
                </a:solidFill>
                <a:ea typeface="Franzo" pitchFamily="2" charset="0"/>
              </a:rPr>
              <a:t>4-6 </a:t>
            </a:r>
            <a:r>
              <a:rPr lang="en-US" sz="4000" dirty="0">
                <a:solidFill>
                  <a:schemeClr val="tx1"/>
                </a:solidFill>
                <a:ea typeface="Franzo" pitchFamily="2" charset="0"/>
              </a:rPr>
              <a:t>colleagues. Introduce yourselves. Share your responses to the following with one another.</a:t>
            </a:r>
          </a:p>
          <a:p>
            <a:pPr>
              <a:lnSpc>
                <a:spcPct val="100000"/>
              </a:lnSpc>
              <a:buClr>
                <a:srgbClr val="F2A438"/>
              </a:buClr>
            </a:pPr>
            <a:r>
              <a:rPr lang="en-US" sz="4000" dirty="0">
                <a:solidFill>
                  <a:schemeClr val="tx1"/>
                </a:solidFill>
                <a:ea typeface="Franzo" pitchFamily="2" charset="0"/>
              </a:rPr>
              <a:t>How do you practice The 4 Connections already? </a:t>
            </a:r>
          </a:p>
          <a:p>
            <a:pPr>
              <a:lnSpc>
                <a:spcPct val="100000"/>
              </a:lnSpc>
              <a:buClr>
                <a:srgbClr val="F2A438"/>
              </a:buClr>
            </a:pPr>
            <a:r>
              <a:rPr lang="en-US" sz="4000" dirty="0">
                <a:solidFill>
                  <a:schemeClr val="tx1"/>
                </a:solidFill>
                <a:ea typeface="Franzo" pitchFamily="2" charset="0"/>
              </a:rPr>
              <a:t>In what ways can you practice them more intentionally?</a:t>
            </a:r>
          </a:p>
          <a:p>
            <a:pPr>
              <a:spcAft>
                <a:spcPts val="1800"/>
              </a:spcAft>
            </a:pPr>
            <a:endParaRPr lang="en-US" sz="4400" dirty="0">
              <a:solidFill>
                <a:schemeClr val="tx1"/>
              </a:solidFill>
              <a:latin typeface="Franzo" pitchFamily="2" charset="0"/>
              <a:ea typeface="Franzo" pitchFamily="2" charset="0"/>
            </a:endParaRPr>
          </a:p>
        </p:txBody>
      </p:sp>
      <p:pic>
        <p:nvPicPr>
          <p:cNvPr id="4" name="Picture 3"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4730563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D44117"/>
                </a:solidFill>
                <a:latin typeface="+mn-lt"/>
              </a:rPr>
              <a:t>LWTech</a:t>
            </a:r>
          </a:p>
        </p:txBody>
      </p:sp>
      <p:sp>
        <p:nvSpPr>
          <p:cNvPr id="3" name="Text Placeholder 2"/>
          <p:cNvSpPr>
            <a:spLocks noGrp="1"/>
          </p:cNvSpPr>
          <p:nvPr>
            <p:ph type="body" idx="1"/>
          </p:nvPr>
        </p:nvSpPr>
        <p:spPr/>
        <p:txBody>
          <a:bodyPr>
            <a:normAutofit/>
          </a:bodyPr>
          <a:lstStyle/>
          <a:p>
            <a:r>
              <a:rPr lang="en-US" sz="4800" dirty="0">
                <a:solidFill>
                  <a:schemeClr val="tx1"/>
                </a:solidFill>
                <a:ea typeface="Franzo" pitchFamily="2" charset="0"/>
              </a:rPr>
              <a:t>Educator Success</a:t>
            </a:r>
          </a:p>
        </p:txBody>
      </p:sp>
      <p:pic>
        <p:nvPicPr>
          <p:cNvPr id="4" name="Picture 3"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427528782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bg1"/>
                </a:solidFill>
              </a:rPr>
              <a:t>Quote from a Faculty Member</a:t>
            </a:r>
          </a:p>
        </p:txBody>
      </p:sp>
      <p:sp>
        <p:nvSpPr>
          <p:cNvPr id="3" name="Content Placeholder 2"/>
          <p:cNvSpPr>
            <a:spLocks noGrp="1"/>
          </p:cNvSpPr>
          <p:nvPr>
            <p:ph idx="1"/>
          </p:nvPr>
        </p:nvSpPr>
        <p:spPr/>
        <p:txBody>
          <a:bodyPr>
            <a:noAutofit/>
          </a:bodyPr>
          <a:lstStyle/>
          <a:p>
            <a:pPr marL="0" indent="0">
              <a:buClr>
                <a:srgbClr val="5775B1"/>
              </a:buClr>
              <a:buNone/>
            </a:pPr>
            <a:r>
              <a:rPr lang="en-US" sz="5200" dirty="0">
                <a:ea typeface="Franzo" pitchFamily="2" charset="0"/>
              </a:rPr>
              <a:t>“I signed up because we need better retention, and </a:t>
            </a:r>
            <a:r>
              <a:rPr lang="en-US" sz="5200" dirty="0">
                <a:solidFill>
                  <a:srgbClr val="D44117"/>
                </a:solidFill>
                <a:ea typeface="Franzo" pitchFamily="2" charset="0"/>
              </a:rPr>
              <a:t>I want to re-energize my work as a teacher</a:t>
            </a:r>
            <a:r>
              <a:rPr lang="en-US" sz="5200" dirty="0">
                <a:ea typeface="Franzo" pitchFamily="2" charset="0"/>
              </a:rPr>
              <a:t>.”</a:t>
            </a:r>
          </a:p>
          <a:p>
            <a:pPr marL="0" indent="0" algn="r">
              <a:buClr>
                <a:srgbClr val="5775B1"/>
              </a:buClr>
              <a:buNone/>
            </a:pPr>
            <a:r>
              <a:rPr lang="en-US" dirty="0">
                <a:ea typeface="Franzo" pitchFamily="2" charset="0"/>
              </a:rPr>
              <a:t>Greg Weyer, Welding Professor, LWTech</a:t>
            </a:r>
          </a:p>
        </p:txBody>
      </p:sp>
      <p:pic>
        <p:nvPicPr>
          <p:cNvPr id="4" name="Picture 3"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7726124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D44117"/>
                </a:solidFill>
                <a:latin typeface="+mn-lt"/>
              </a:rPr>
              <a:t>Faculty Learning Community (FLC)</a:t>
            </a:r>
          </a:p>
        </p:txBody>
      </p:sp>
      <p:sp>
        <p:nvSpPr>
          <p:cNvPr id="3" name="Text Placeholder 2"/>
          <p:cNvSpPr>
            <a:spLocks noGrp="1"/>
          </p:cNvSpPr>
          <p:nvPr>
            <p:ph idx="1"/>
          </p:nvPr>
        </p:nvSpPr>
        <p:spPr>
          <a:xfrm>
            <a:off x="838199" y="1825624"/>
            <a:ext cx="10515601" cy="4811230"/>
          </a:xfrm>
        </p:spPr>
        <p:txBody>
          <a:bodyPr>
            <a:normAutofit lnSpcReduction="10000"/>
          </a:bodyPr>
          <a:lstStyle/>
          <a:p>
            <a:pPr marL="0" indent="0">
              <a:lnSpc>
                <a:spcPct val="100000"/>
              </a:lnSpc>
              <a:spcAft>
                <a:spcPts val="1800"/>
              </a:spcAft>
              <a:buClr>
                <a:srgbClr val="F2A438"/>
              </a:buClr>
              <a:buNone/>
            </a:pPr>
            <a:r>
              <a:rPr lang="en-US" sz="4000" dirty="0">
                <a:solidFill>
                  <a:schemeClr val="tx1"/>
                </a:solidFill>
                <a:ea typeface="Franzo" pitchFamily="2" charset="0"/>
              </a:rPr>
              <a:t>LWTech added to the 4 Connections model by creating opportunities for faculty members to gather, share, and ask one another for help.</a:t>
            </a:r>
          </a:p>
          <a:p>
            <a:pPr marL="0" indent="0">
              <a:lnSpc>
                <a:spcPct val="100000"/>
              </a:lnSpc>
              <a:spcAft>
                <a:spcPts val="1800"/>
              </a:spcAft>
              <a:buClr>
                <a:srgbClr val="F2A438"/>
              </a:buClr>
              <a:buNone/>
            </a:pPr>
            <a:r>
              <a:rPr lang="en-US" sz="4000" dirty="0">
                <a:ea typeface="Franzo" pitchFamily="2" charset="0"/>
              </a:rPr>
              <a:t>The FLC is open to any faculty member who is practicing the 4 Connections or interested in learning more. Participants represent various programs, years of experience, and statuses.</a:t>
            </a:r>
            <a:endParaRPr lang="en-US" sz="4000" dirty="0">
              <a:solidFill>
                <a:schemeClr val="tx1"/>
              </a:solidFill>
              <a:ea typeface="Franzo" pitchFamily="2" charset="0"/>
            </a:endParaRPr>
          </a:p>
          <a:p>
            <a:pPr>
              <a:spcAft>
                <a:spcPts val="1800"/>
              </a:spcAft>
            </a:pPr>
            <a:endParaRPr lang="en-US" sz="4400" dirty="0">
              <a:solidFill>
                <a:schemeClr val="tx1"/>
              </a:solidFill>
              <a:latin typeface="Franzo" pitchFamily="2" charset="0"/>
              <a:ea typeface="Franzo" pitchFamily="2" charset="0"/>
            </a:endParaRPr>
          </a:p>
        </p:txBody>
      </p:sp>
      <p:pic>
        <p:nvPicPr>
          <p:cNvPr id="4" name="Picture 3"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55898375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D44117"/>
                </a:solidFill>
                <a:latin typeface="+mn-lt"/>
              </a:rPr>
              <a:t>LWTech</a:t>
            </a:r>
          </a:p>
        </p:txBody>
      </p:sp>
      <p:sp>
        <p:nvSpPr>
          <p:cNvPr id="3" name="Text Placeholder 2"/>
          <p:cNvSpPr>
            <a:spLocks noGrp="1"/>
          </p:cNvSpPr>
          <p:nvPr>
            <p:ph type="body" idx="1"/>
          </p:nvPr>
        </p:nvSpPr>
        <p:spPr/>
        <p:txBody>
          <a:bodyPr>
            <a:normAutofit/>
          </a:bodyPr>
          <a:lstStyle/>
          <a:p>
            <a:r>
              <a:rPr lang="en-US" sz="4800" dirty="0" smtClean="0">
                <a:solidFill>
                  <a:schemeClr val="tx1"/>
                </a:solidFill>
                <a:ea typeface="Franzo" pitchFamily="2" charset="0"/>
              </a:rPr>
              <a:t>Longer Term Impact</a:t>
            </a:r>
            <a:endParaRPr lang="en-US" sz="4800" dirty="0">
              <a:solidFill>
                <a:schemeClr val="tx1"/>
              </a:solidFill>
              <a:ea typeface="Franzo" pitchFamily="2" charset="0"/>
            </a:endParaRPr>
          </a:p>
        </p:txBody>
      </p:sp>
      <p:pic>
        <p:nvPicPr>
          <p:cNvPr id="4" name="Picture 3"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175848824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a:t>
            </a:r>
            <a:r>
              <a:rPr lang="en-US" sz="4800" b="1" dirty="0" smtClean="0">
                <a:solidFill>
                  <a:srgbClr val="D44117"/>
                </a:solidFill>
                <a:latin typeface="+mn-lt"/>
              </a:rPr>
              <a:t>Fall-to-Fall Retention</a:t>
            </a:r>
            <a:endParaRPr lang="en-US" sz="4800" b="1" dirty="0">
              <a:solidFill>
                <a:srgbClr val="D44117"/>
              </a:solidFill>
              <a:latin typeface="+mn-lt"/>
            </a:endParaRPr>
          </a:p>
        </p:txBody>
      </p:sp>
      <p:sp>
        <p:nvSpPr>
          <p:cNvPr id="3" name="Text Placeholder 2"/>
          <p:cNvSpPr>
            <a:spLocks noGrp="1"/>
          </p:cNvSpPr>
          <p:nvPr>
            <p:ph type="body" idx="1"/>
          </p:nvPr>
        </p:nvSpPr>
        <p:spPr>
          <a:xfrm>
            <a:off x="839788" y="1681163"/>
            <a:ext cx="10515600" cy="535944"/>
          </a:xfrm>
        </p:spPr>
        <p:txBody>
          <a:bodyPr>
            <a:noAutofit/>
          </a:bodyPr>
          <a:lstStyle/>
          <a:p>
            <a:r>
              <a:rPr lang="en-US" sz="3600" dirty="0" smtClean="0">
                <a:ea typeface="Franzo" pitchFamily="2" charset="0"/>
              </a:rPr>
              <a:t>All Students</a:t>
            </a:r>
            <a:endParaRPr lang="en-US" sz="3600" dirty="0">
              <a:ea typeface="Franzo" pitchFamily="2" charset="0"/>
            </a:endParaRP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smtClean="0">
                <a:ea typeface="Franzo" pitchFamily="2" charset="0"/>
              </a:rPr>
              <a:t>Without 4 Connections</a:t>
            </a:r>
            <a:endParaRPr lang="en-US" sz="2800" dirty="0">
              <a:ea typeface="Franzo" pitchFamily="2" charset="0"/>
            </a:endParaRP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smtClean="0"/>
              <a:t>48</a:t>
            </a:r>
            <a:r>
              <a:rPr lang="en-US" sz="13800" b="1" dirty="0" smtClean="0">
                <a:ea typeface="Franzo" pitchFamily="2" charset="0"/>
              </a:rPr>
              <a:t>%</a:t>
            </a:r>
            <a:endParaRPr lang="en-US" sz="13800" b="1" dirty="0">
              <a:ea typeface="Franzo" pitchFamily="2" charset="0"/>
            </a:endParaRP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smtClean="0">
                <a:ea typeface="Franzo" pitchFamily="2" charset="0"/>
              </a:rPr>
              <a:t>With 4 Connections</a:t>
            </a:r>
            <a:endParaRPr lang="en-US" sz="2800" dirty="0">
              <a:ea typeface="Franzo" pitchFamily="2" charset="0"/>
            </a:endParaRP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smtClean="0"/>
              <a:t>54</a:t>
            </a:r>
            <a:r>
              <a:rPr lang="en-US" sz="13800" b="1" dirty="0" smtClean="0">
                <a:ea typeface="Franzo" pitchFamily="2" charset="0"/>
              </a:rPr>
              <a:t>%</a:t>
            </a:r>
            <a:endParaRPr lang="en-US" sz="13800" b="1" dirty="0">
              <a:ea typeface="Franzo" pitchFamily="2" charset="0"/>
            </a:endParaRP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1757006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a:t>
            </a:r>
            <a:r>
              <a:rPr lang="en-US" sz="4800" b="1" dirty="0" smtClean="0">
                <a:solidFill>
                  <a:srgbClr val="D44117"/>
                </a:solidFill>
                <a:latin typeface="+mn-lt"/>
              </a:rPr>
              <a:t>Fall-to-Fall Retention</a:t>
            </a:r>
            <a:endParaRPr lang="en-US" sz="4800" b="1" dirty="0">
              <a:solidFill>
                <a:srgbClr val="D44117"/>
              </a:solidFill>
              <a:latin typeface="+mn-lt"/>
            </a:endParaRPr>
          </a:p>
        </p:txBody>
      </p:sp>
      <p:sp>
        <p:nvSpPr>
          <p:cNvPr id="3" name="Text Placeholder 2"/>
          <p:cNvSpPr>
            <a:spLocks noGrp="1"/>
          </p:cNvSpPr>
          <p:nvPr>
            <p:ph type="body" idx="1"/>
          </p:nvPr>
        </p:nvSpPr>
        <p:spPr>
          <a:xfrm>
            <a:off x="839788" y="1681163"/>
            <a:ext cx="10515600" cy="535944"/>
          </a:xfrm>
        </p:spPr>
        <p:txBody>
          <a:bodyPr>
            <a:noAutofit/>
          </a:bodyPr>
          <a:lstStyle/>
          <a:p>
            <a:r>
              <a:rPr lang="en-US" sz="3600" dirty="0" smtClean="0">
                <a:ea typeface="Franzo" pitchFamily="2" charset="0"/>
              </a:rPr>
              <a:t>Students of Color</a:t>
            </a:r>
            <a:endParaRPr lang="en-US" sz="3600" dirty="0">
              <a:ea typeface="Franzo" pitchFamily="2" charset="0"/>
            </a:endParaRP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smtClean="0">
                <a:ea typeface="Franzo" pitchFamily="2" charset="0"/>
              </a:rPr>
              <a:t>Without 4 Connections</a:t>
            </a:r>
            <a:endParaRPr lang="en-US" sz="2800" dirty="0">
              <a:ea typeface="Franzo" pitchFamily="2" charset="0"/>
            </a:endParaRP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smtClean="0"/>
              <a:t>40</a:t>
            </a:r>
            <a:r>
              <a:rPr lang="en-US" sz="13800" b="1" dirty="0" smtClean="0">
                <a:ea typeface="Franzo" pitchFamily="2" charset="0"/>
              </a:rPr>
              <a:t>%</a:t>
            </a:r>
            <a:endParaRPr lang="en-US" sz="13800" b="1" dirty="0">
              <a:ea typeface="Franzo" pitchFamily="2" charset="0"/>
            </a:endParaRP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smtClean="0">
                <a:ea typeface="Franzo" pitchFamily="2" charset="0"/>
              </a:rPr>
              <a:t>With 4 Connections</a:t>
            </a:r>
            <a:endParaRPr lang="en-US" sz="2800" dirty="0">
              <a:ea typeface="Franzo" pitchFamily="2" charset="0"/>
            </a:endParaRP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smtClean="0"/>
              <a:t>54</a:t>
            </a:r>
            <a:r>
              <a:rPr lang="en-US" sz="13800" b="1" dirty="0" smtClean="0">
                <a:ea typeface="Franzo" pitchFamily="2" charset="0"/>
              </a:rPr>
              <a:t>%</a:t>
            </a:r>
            <a:endParaRPr lang="en-US" sz="13800" b="1" dirty="0">
              <a:ea typeface="Franzo" pitchFamily="2" charset="0"/>
            </a:endParaRP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4676681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a:t>
            </a:r>
            <a:r>
              <a:rPr lang="en-US" sz="4800" b="1" dirty="0" smtClean="0">
                <a:solidFill>
                  <a:srgbClr val="D44117"/>
                </a:solidFill>
                <a:latin typeface="+mn-lt"/>
              </a:rPr>
              <a:t>Fall-to-Fall Retention</a:t>
            </a:r>
            <a:endParaRPr lang="en-US" sz="4800" b="1" dirty="0">
              <a:solidFill>
                <a:srgbClr val="D44117"/>
              </a:solidFill>
              <a:latin typeface="+mn-lt"/>
            </a:endParaRPr>
          </a:p>
        </p:txBody>
      </p:sp>
      <p:sp>
        <p:nvSpPr>
          <p:cNvPr id="3" name="Text Placeholder 2"/>
          <p:cNvSpPr>
            <a:spLocks noGrp="1"/>
          </p:cNvSpPr>
          <p:nvPr>
            <p:ph type="body" idx="1"/>
          </p:nvPr>
        </p:nvSpPr>
        <p:spPr>
          <a:xfrm>
            <a:off x="839788" y="1681163"/>
            <a:ext cx="10515600" cy="535944"/>
          </a:xfrm>
        </p:spPr>
        <p:txBody>
          <a:bodyPr>
            <a:noAutofit/>
          </a:bodyPr>
          <a:lstStyle/>
          <a:p>
            <a:r>
              <a:rPr lang="en-US" sz="3600" dirty="0" smtClean="0">
                <a:ea typeface="Franzo" pitchFamily="2" charset="0"/>
              </a:rPr>
              <a:t>White Students</a:t>
            </a:r>
            <a:endParaRPr lang="en-US" sz="3600" dirty="0">
              <a:ea typeface="Franzo" pitchFamily="2" charset="0"/>
            </a:endParaRP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smtClean="0">
                <a:ea typeface="Franzo" pitchFamily="2" charset="0"/>
              </a:rPr>
              <a:t>Without 4 Connections</a:t>
            </a:r>
            <a:endParaRPr lang="en-US" sz="2800" dirty="0">
              <a:ea typeface="Franzo" pitchFamily="2" charset="0"/>
            </a:endParaRP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smtClean="0"/>
              <a:t>49</a:t>
            </a:r>
            <a:r>
              <a:rPr lang="en-US" sz="13800" b="1" dirty="0" smtClean="0">
                <a:ea typeface="Franzo" pitchFamily="2" charset="0"/>
              </a:rPr>
              <a:t>%</a:t>
            </a:r>
            <a:endParaRPr lang="en-US" sz="13800" b="1" dirty="0">
              <a:ea typeface="Franzo" pitchFamily="2" charset="0"/>
            </a:endParaRP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smtClean="0">
                <a:ea typeface="Franzo" pitchFamily="2" charset="0"/>
              </a:rPr>
              <a:t>With 4 Connections</a:t>
            </a:r>
            <a:endParaRPr lang="en-US" sz="2800" dirty="0">
              <a:ea typeface="Franzo" pitchFamily="2" charset="0"/>
            </a:endParaRP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smtClean="0"/>
              <a:t>55</a:t>
            </a:r>
            <a:r>
              <a:rPr lang="en-US" sz="13800" b="1" dirty="0" smtClean="0">
                <a:ea typeface="Franzo" pitchFamily="2" charset="0"/>
              </a:rPr>
              <a:t>%</a:t>
            </a:r>
            <a:endParaRPr lang="en-US" sz="13800" b="1" dirty="0">
              <a:ea typeface="Franzo" pitchFamily="2" charset="0"/>
            </a:endParaRP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7432474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a:t>
            </a:r>
            <a:r>
              <a:rPr lang="en-US" sz="4800" b="1" dirty="0" smtClean="0">
                <a:solidFill>
                  <a:srgbClr val="D44117"/>
                </a:solidFill>
                <a:latin typeface="+mn-lt"/>
              </a:rPr>
              <a:t>Completion</a:t>
            </a:r>
            <a:endParaRPr lang="en-US" sz="4800" b="1" dirty="0">
              <a:solidFill>
                <a:srgbClr val="D44117"/>
              </a:solidFill>
              <a:latin typeface="+mn-lt"/>
            </a:endParaRPr>
          </a:p>
        </p:txBody>
      </p:sp>
      <p:sp>
        <p:nvSpPr>
          <p:cNvPr id="3" name="Text Placeholder 2"/>
          <p:cNvSpPr>
            <a:spLocks noGrp="1"/>
          </p:cNvSpPr>
          <p:nvPr>
            <p:ph type="body" idx="1"/>
          </p:nvPr>
        </p:nvSpPr>
        <p:spPr>
          <a:xfrm>
            <a:off x="839788" y="1681163"/>
            <a:ext cx="10515600" cy="535944"/>
          </a:xfrm>
        </p:spPr>
        <p:txBody>
          <a:bodyPr>
            <a:noAutofit/>
          </a:bodyPr>
          <a:lstStyle/>
          <a:p>
            <a:r>
              <a:rPr lang="en-US" sz="3600" dirty="0" smtClean="0">
                <a:ea typeface="Franzo" pitchFamily="2" charset="0"/>
              </a:rPr>
              <a:t>All Students</a:t>
            </a:r>
            <a:endParaRPr lang="en-US" sz="3600" dirty="0">
              <a:ea typeface="Franzo" pitchFamily="2" charset="0"/>
            </a:endParaRP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smtClean="0">
                <a:ea typeface="Franzo" pitchFamily="2" charset="0"/>
              </a:rPr>
              <a:t>Without 4 Connections</a:t>
            </a:r>
            <a:endParaRPr lang="en-US" sz="2800" dirty="0">
              <a:ea typeface="Franzo" pitchFamily="2" charset="0"/>
            </a:endParaRP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smtClean="0"/>
              <a:t>26</a:t>
            </a:r>
            <a:r>
              <a:rPr lang="en-US" sz="13800" b="1" dirty="0" smtClean="0">
                <a:ea typeface="Franzo" pitchFamily="2" charset="0"/>
              </a:rPr>
              <a:t>%</a:t>
            </a:r>
            <a:endParaRPr lang="en-US" sz="13800" b="1" dirty="0">
              <a:ea typeface="Franzo" pitchFamily="2" charset="0"/>
            </a:endParaRP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smtClean="0">
                <a:ea typeface="Franzo" pitchFamily="2" charset="0"/>
              </a:rPr>
              <a:t>With 4 Connections</a:t>
            </a:r>
            <a:endParaRPr lang="en-US" sz="2800" dirty="0">
              <a:ea typeface="Franzo" pitchFamily="2" charset="0"/>
            </a:endParaRP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smtClean="0"/>
              <a:t>43</a:t>
            </a:r>
            <a:r>
              <a:rPr lang="en-US" sz="13800" b="1" dirty="0" smtClean="0">
                <a:ea typeface="Franzo" pitchFamily="2" charset="0"/>
              </a:rPr>
              <a:t>%</a:t>
            </a:r>
            <a:endParaRPr lang="en-US" sz="13800" b="1" dirty="0">
              <a:ea typeface="Franzo" pitchFamily="2" charset="0"/>
            </a:endParaRP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3434135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a:t>
            </a:r>
            <a:r>
              <a:rPr lang="en-US" sz="4800" b="1" dirty="0" smtClean="0">
                <a:solidFill>
                  <a:srgbClr val="D44117"/>
                </a:solidFill>
                <a:latin typeface="+mn-lt"/>
              </a:rPr>
              <a:t>Completion</a:t>
            </a:r>
            <a:endParaRPr lang="en-US" sz="4800" b="1" dirty="0">
              <a:solidFill>
                <a:srgbClr val="D44117"/>
              </a:solidFill>
              <a:latin typeface="+mn-lt"/>
            </a:endParaRPr>
          </a:p>
        </p:txBody>
      </p:sp>
      <p:sp>
        <p:nvSpPr>
          <p:cNvPr id="3" name="Text Placeholder 2"/>
          <p:cNvSpPr>
            <a:spLocks noGrp="1"/>
          </p:cNvSpPr>
          <p:nvPr>
            <p:ph type="body" idx="1"/>
          </p:nvPr>
        </p:nvSpPr>
        <p:spPr>
          <a:xfrm>
            <a:off x="839788" y="1681163"/>
            <a:ext cx="10515600" cy="535944"/>
          </a:xfrm>
        </p:spPr>
        <p:txBody>
          <a:bodyPr>
            <a:noAutofit/>
          </a:bodyPr>
          <a:lstStyle/>
          <a:p>
            <a:r>
              <a:rPr lang="en-US" sz="3600" dirty="0" smtClean="0">
                <a:ea typeface="Franzo" pitchFamily="2" charset="0"/>
              </a:rPr>
              <a:t>Students of Color</a:t>
            </a:r>
            <a:endParaRPr lang="en-US" sz="3600" dirty="0">
              <a:ea typeface="Franzo" pitchFamily="2" charset="0"/>
            </a:endParaRP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smtClean="0">
                <a:ea typeface="Franzo" pitchFamily="2" charset="0"/>
              </a:rPr>
              <a:t>Without 4 Connections</a:t>
            </a:r>
            <a:endParaRPr lang="en-US" sz="2800" dirty="0">
              <a:ea typeface="Franzo" pitchFamily="2" charset="0"/>
            </a:endParaRP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smtClean="0"/>
              <a:t>23</a:t>
            </a:r>
            <a:r>
              <a:rPr lang="en-US" sz="13800" b="1" dirty="0" smtClean="0">
                <a:ea typeface="Franzo" pitchFamily="2" charset="0"/>
              </a:rPr>
              <a:t>%</a:t>
            </a:r>
            <a:endParaRPr lang="en-US" sz="13800" b="1" dirty="0">
              <a:ea typeface="Franzo" pitchFamily="2" charset="0"/>
            </a:endParaRP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smtClean="0">
                <a:ea typeface="Franzo" pitchFamily="2" charset="0"/>
              </a:rPr>
              <a:t>With 4 Connections</a:t>
            </a:r>
            <a:endParaRPr lang="en-US" sz="2800" dirty="0">
              <a:ea typeface="Franzo" pitchFamily="2" charset="0"/>
            </a:endParaRP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smtClean="0"/>
              <a:t>40</a:t>
            </a:r>
            <a:r>
              <a:rPr lang="en-US" sz="13800" b="1" dirty="0" smtClean="0">
                <a:ea typeface="Franzo" pitchFamily="2" charset="0"/>
              </a:rPr>
              <a:t>%</a:t>
            </a:r>
            <a:endParaRPr lang="en-US" sz="13800" b="1" dirty="0">
              <a:ea typeface="Franzo" pitchFamily="2" charset="0"/>
            </a:endParaRP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243729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a:solidFill>
                  <a:srgbClr val="6BB427"/>
                </a:solidFill>
                <a:latin typeface="+mn-lt"/>
              </a:rPr>
              <a:t>Tasks</a:t>
            </a:r>
          </a:p>
        </p:txBody>
      </p:sp>
      <p:sp>
        <p:nvSpPr>
          <p:cNvPr id="3" name="Content Placeholder 2"/>
          <p:cNvSpPr>
            <a:spLocks noGrp="1"/>
          </p:cNvSpPr>
          <p:nvPr>
            <p:ph idx="1"/>
          </p:nvPr>
        </p:nvSpPr>
        <p:spPr>
          <a:xfrm>
            <a:off x="838200" y="1690688"/>
            <a:ext cx="10515600" cy="4510058"/>
          </a:xfrm>
        </p:spPr>
        <p:txBody>
          <a:bodyPr>
            <a:noAutofit/>
          </a:bodyPr>
          <a:lstStyle/>
          <a:p>
            <a:pPr>
              <a:lnSpc>
                <a:spcPct val="100000"/>
              </a:lnSpc>
              <a:spcBef>
                <a:spcPts val="0"/>
              </a:spcBef>
              <a:buClr>
                <a:srgbClr val="6BB427"/>
              </a:buClr>
            </a:pPr>
            <a:r>
              <a:rPr lang="en-US" sz="3200" dirty="0">
                <a:ea typeface="Franzo" pitchFamily="2" charset="0"/>
              </a:rPr>
              <a:t>Overview of Odessa College’s development of The 4 Connections</a:t>
            </a:r>
          </a:p>
          <a:p>
            <a:pPr marL="0" indent="0">
              <a:lnSpc>
                <a:spcPct val="100000"/>
              </a:lnSpc>
              <a:spcBef>
                <a:spcPts val="0"/>
              </a:spcBef>
              <a:spcAft>
                <a:spcPts val="1800"/>
              </a:spcAft>
              <a:buClr>
                <a:srgbClr val="6BB427"/>
              </a:buClr>
              <a:buNone/>
            </a:pPr>
            <a:r>
              <a:rPr lang="en-US" sz="3200" dirty="0">
                <a:ea typeface="Franzo" pitchFamily="2" charset="0"/>
              </a:rPr>
              <a:t>	</a:t>
            </a:r>
            <a:r>
              <a:rPr lang="en-US" dirty="0">
                <a:ea typeface="Franzo" pitchFamily="2" charset="0"/>
              </a:rPr>
              <a:t>What are they? Where did they come from?</a:t>
            </a:r>
          </a:p>
          <a:p>
            <a:pPr>
              <a:lnSpc>
                <a:spcPct val="100000"/>
              </a:lnSpc>
              <a:spcBef>
                <a:spcPts val="0"/>
              </a:spcBef>
              <a:spcAft>
                <a:spcPts val="600"/>
              </a:spcAft>
              <a:buClr>
                <a:srgbClr val="6BB427"/>
              </a:buClr>
            </a:pPr>
            <a:r>
              <a:rPr lang="en-US" sz="3200" dirty="0">
                <a:ea typeface="Franzo" pitchFamily="2" charset="0"/>
              </a:rPr>
              <a:t>Inspiring stories from LWTech</a:t>
            </a:r>
          </a:p>
          <a:p>
            <a:pPr marL="0" indent="0">
              <a:lnSpc>
                <a:spcPct val="100000"/>
              </a:lnSpc>
              <a:spcBef>
                <a:spcPts val="0"/>
              </a:spcBef>
              <a:spcAft>
                <a:spcPts val="1800"/>
              </a:spcAft>
              <a:buClr>
                <a:srgbClr val="6BB427"/>
              </a:buClr>
              <a:buNone/>
            </a:pPr>
            <a:r>
              <a:rPr lang="en-US" sz="3200" dirty="0">
                <a:ea typeface="Franzo" pitchFamily="2" charset="0"/>
              </a:rPr>
              <a:t>	</a:t>
            </a:r>
            <a:r>
              <a:rPr lang="en-US" dirty="0">
                <a:ea typeface="Franzo" pitchFamily="2" charset="0"/>
              </a:rPr>
              <a:t>Do they actually make a difference?</a:t>
            </a:r>
          </a:p>
          <a:p>
            <a:pPr>
              <a:lnSpc>
                <a:spcPct val="100000"/>
              </a:lnSpc>
              <a:spcBef>
                <a:spcPts val="0"/>
              </a:spcBef>
              <a:spcAft>
                <a:spcPts val="600"/>
              </a:spcAft>
              <a:buClr>
                <a:srgbClr val="6BB427"/>
              </a:buClr>
            </a:pPr>
            <a:r>
              <a:rPr lang="en-US" sz="3200" dirty="0">
                <a:ea typeface="Franzo" pitchFamily="2" charset="0"/>
              </a:rPr>
              <a:t>Discussion</a:t>
            </a:r>
          </a:p>
          <a:p>
            <a:pPr marL="0" indent="0">
              <a:lnSpc>
                <a:spcPct val="100000"/>
              </a:lnSpc>
              <a:spcBef>
                <a:spcPts val="0"/>
              </a:spcBef>
              <a:spcAft>
                <a:spcPts val="600"/>
              </a:spcAft>
              <a:buClr>
                <a:srgbClr val="6BB427"/>
              </a:buClr>
              <a:buNone/>
            </a:pPr>
            <a:r>
              <a:rPr lang="en-US" sz="3200" dirty="0">
                <a:ea typeface="Franzo" pitchFamily="2" charset="0"/>
              </a:rPr>
              <a:t>	</a:t>
            </a:r>
            <a:r>
              <a:rPr lang="en-US" dirty="0">
                <a:ea typeface="Franzo" pitchFamily="2" charset="0"/>
              </a:rPr>
              <a:t>How do you practice The 4 Connections already? </a:t>
            </a:r>
          </a:p>
          <a:p>
            <a:pPr marL="0" indent="0">
              <a:lnSpc>
                <a:spcPct val="100000"/>
              </a:lnSpc>
              <a:spcBef>
                <a:spcPts val="0"/>
              </a:spcBef>
              <a:spcAft>
                <a:spcPts val="600"/>
              </a:spcAft>
              <a:buClr>
                <a:srgbClr val="6BB427"/>
              </a:buClr>
              <a:buNone/>
            </a:pPr>
            <a:r>
              <a:rPr lang="en-US" dirty="0">
                <a:ea typeface="Franzo" pitchFamily="2" charset="0"/>
              </a:rPr>
              <a:t>	In what ways can you practice them more intentionally?</a:t>
            </a:r>
            <a:endParaRPr lang="en-US" sz="2400" dirty="0">
              <a:ea typeface="Franzo" pitchFamily="2" charset="0"/>
            </a:endParaRPr>
          </a:p>
        </p:txBody>
      </p:sp>
      <p:pic>
        <p:nvPicPr>
          <p:cNvPr id="4" name="Picture 3"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282360587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D44117"/>
                </a:solidFill>
                <a:latin typeface="+mn-lt"/>
              </a:rPr>
              <a:t>LWTech: </a:t>
            </a:r>
            <a:r>
              <a:rPr lang="en-US" sz="4800" b="1" dirty="0" smtClean="0">
                <a:solidFill>
                  <a:srgbClr val="D44117"/>
                </a:solidFill>
                <a:latin typeface="+mn-lt"/>
              </a:rPr>
              <a:t>Completion</a:t>
            </a:r>
            <a:endParaRPr lang="en-US" sz="4800" b="1" dirty="0">
              <a:solidFill>
                <a:srgbClr val="D44117"/>
              </a:solidFill>
              <a:latin typeface="+mn-lt"/>
            </a:endParaRPr>
          </a:p>
        </p:txBody>
      </p:sp>
      <p:sp>
        <p:nvSpPr>
          <p:cNvPr id="3" name="Text Placeholder 2"/>
          <p:cNvSpPr>
            <a:spLocks noGrp="1"/>
          </p:cNvSpPr>
          <p:nvPr>
            <p:ph type="body" idx="1"/>
          </p:nvPr>
        </p:nvSpPr>
        <p:spPr>
          <a:xfrm>
            <a:off x="839788" y="1681163"/>
            <a:ext cx="10515600" cy="535944"/>
          </a:xfrm>
        </p:spPr>
        <p:txBody>
          <a:bodyPr>
            <a:noAutofit/>
          </a:bodyPr>
          <a:lstStyle/>
          <a:p>
            <a:r>
              <a:rPr lang="en-US" sz="3600" dirty="0" smtClean="0">
                <a:ea typeface="Franzo" pitchFamily="2" charset="0"/>
              </a:rPr>
              <a:t>White Students</a:t>
            </a:r>
            <a:endParaRPr lang="en-US" sz="3600" dirty="0">
              <a:ea typeface="Franzo" pitchFamily="2" charset="0"/>
            </a:endParaRPr>
          </a:p>
        </p:txBody>
      </p:sp>
      <p:sp>
        <p:nvSpPr>
          <p:cNvPr id="13" name="Text Placeholder 2"/>
          <p:cNvSpPr>
            <a:spLocks noGrp="1"/>
          </p:cNvSpPr>
          <p:nvPr>
            <p:ph type="body" idx="1"/>
          </p:nvPr>
        </p:nvSpPr>
        <p:spPr>
          <a:xfrm>
            <a:off x="839788" y="2658193"/>
            <a:ext cx="4913312" cy="477837"/>
          </a:xfrm>
        </p:spPr>
        <p:txBody>
          <a:bodyPr>
            <a:normAutofit/>
          </a:bodyPr>
          <a:lstStyle/>
          <a:p>
            <a:r>
              <a:rPr lang="en-US" sz="2800" dirty="0" smtClean="0">
                <a:ea typeface="Franzo" pitchFamily="2" charset="0"/>
              </a:rPr>
              <a:t>Without 4 Connections</a:t>
            </a:r>
            <a:endParaRPr lang="en-US" sz="2800" dirty="0">
              <a:ea typeface="Franzo" pitchFamily="2" charset="0"/>
            </a:endParaRPr>
          </a:p>
        </p:txBody>
      </p:sp>
      <p:sp>
        <p:nvSpPr>
          <p:cNvPr id="14" name="Content Placeholder 3"/>
          <p:cNvSpPr>
            <a:spLocks noGrp="1"/>
          </p:cNvSpPr>
          <p:nvPr>
            <p:ph sz="half" idx="2"/>
          </p:nvPr>
        </p:nvSpPr>
        <p:spPr>
          <a:xfrm>
            <a:off x="839788" y="3309067"/>
            <a:ext cx="5157787" cy="2701770"/>
          </a:xfrm>
        </p:spPr>
        <p:txBody>
          <a:bodyPr>
            <a:normAutofit/>
          </a:bodyPr>
          <a:lstStyle/>
          <a:p>
            <a:pPr marL="0" indent="0" algn="ctr">
              <a:buNone/>
            </a:pPr>
            <a:r>
              <a:rPr lang="en-US" sz="13800" b="1" dirty="0" smtClean="0"/>
              <a:t>31</a:t>
            </a:r>
            <a:r>
              <a:rPr lang="en-US" sz="13800" b="1" dirty="0" smtClean="0">
                <a:ea typeface="Franzo" pitchFamily="2" charset="0"/>
              </a:rPr>
              <a:t>%</a:t>
            </a:r>
            <a:endParaRPr lang="en-US" sz="13800" b="1" dirty="0">
              <a:ea typeface="Franzo" pitchFamily="2" charset="0"/>
            </a:endParaRPr>
          </a:p>
        </p:txBody>
      </p:sp>
      <p:sp>
        <p:nvSpPr>
          <p:cNvPr id="17" name="Text Placeholder 2"/>
          <p:cNvSpPr>
            <a:spLocks noGrp="1"/>
          </p:cNvSpPr>
          <p:nvPr>
            <p:ph type="body" idx="1"/>
          </p:nvPr>
        </p:nvSpPr>
        <p:spPr>
          <a:xfrm>
            <a:off x="6172200" y="2658193"/>
            <a:ext cx="4913312" cy="477837"/>
          </a:xfrm>
        </p:spPr>
        <p:txBody>
          <a:bodyPr>
            <a:normAutofit/>
          </a:bodyPr>
          <a:lstStyle/>
          <a:p>
            <a:r>
              <a:rPr lang="en-US" sz="2800" dirty="0" smtClean="0">
                <a:ea typeface="Franzo" pitchFamily="2" charset="0"/>
              </a:rPr>
              <a:t>With 4 Connections</a:t>
            </a:r>
            <a:endParaRPr lang="en-US" sz="2800" dirty="0">
              <a:ea typeface="Franzo" pitchFamily="2" charset="0"/>
            </a:endParaRPr>
          </a:p>
        </p:txBody>
      </p:sp>
      <p:sp>
        <p:nvSpPr>
          <p:cNvPr id="15" name="Content Placeholder 5"/>
          <p:cNvSpPr>
            <a:spLocks noGrp="1"/>
          </p:cNvSpPr>
          <p:nvPr>
            <p:ph sz="quarter" idx="4"/>
          </p:nvPr>
        </p:nvSpPr>
        <p:spPr>
          <a:xfrm>
            <a:off x="6172200" y="3309067"/>
            <a:ext cx="5183188" cy="2701770"/>
          </a:xfrm>
        </p:spPr>
        <p:txBody>
          <a:bodyPr>
            <a:normAutofit/>
          </a:bodyPr>
          <a:lstStyle/>
          <a:p>
            <a:pPr marL="0" indent="0" algn="ctr">
              <a:buNone/>
            </a:pPr>
            <a:r>
              <a:rPr lang="en-US" sz="13800" b="1" dirty="0" smtClean="0"/>
              <a:t>47</a:t>
            </a:r>
            <a:r>
              <a:rPr lang="en-US" sz="13800" b="1" dirty="0" smtClean="0">
                <a:ea typeface="Franzo" pitchFamily="2" charset="0"/>
              </a:rPr>
              <a:t>%</a:t>
            </a:r>
            <a:endParaRPr lang="en-US" sz="13800" b="1" dirty="0">
              <a:ea typeface="Franzo" pitchFamily="2" charset="0"/>
            </a:endParaRPr>
          </a:p>
        </p:txBody>
      </p:sp>
      <p:pic>
        <p:nvPicPr>
          <p:cNvPr id="20" name="Picture 19"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29499809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P spid="15"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547"/>
            <a:ext cx="10515600" cy="1325563"/>
          </a:xfrm>
        </p:spPr>
        <p:txBody>
          <a:bodyPr/>
          <a:lstStyle/>
          <a:p>
            <a:r>
              <a:rPr lang="en-US" dirty="0">
                <a:solidFill>
                  <a:schemeClr val="bg1"/>
                </a:solidFill>
              </a:rPr>
              <a:t>Quote about Student Success</a:t>
            </a:r>
          </a:p>
        </p:txBody>
      </p:sp>
      <p:sp>
        <p:nvSpPr>
          <p:cNvPr id="3" name="Content Placeholder 2"/>
          <p:cNvSpPr>
            <a:spLocks noGrp="1"/>
          </p:cNvSpPr>
          <p:nvPr>
            <p:ph idx="1"/>
          </p:nvPr>
        </p:nvSpPr>
        <p:spPr>
          <a:xfrm>
            <a:off x="838200" y="1246505"/>
            <a:ext cx="10515600" cy="4351338"/>
          </a:xfrm>
        </p:spPr>
        <p:txBody>
          <a:bodyPr>
            <a:noAutofit/>
          </a:bodyPr>
          <a:lstStyle/>
          <a:p>
            <a:pPr marL="0" indent="0">
              <a:buClr>
                <a:srgbClr val="5775B1"/>
              </a:buClr>
              <a:buNone/>
            </a:pPr>
            <a:r>
              <a:rPr lang="en-US" sz="7200" dirty="0">
                <a:ea typeface="Franzo" pitchFamily="2" charset="0"/>
              </a:rPr>
              <a:t>“Curiosity comes out of a sense of safety, rigidity out of being vigilant to threats.”</a:t>
            </a:r>
          </a:p>
          <a:p>
            <a:pPr marL="0" indent="0" algn="r">
              <a:buClr>
                <a:srgbClr val="5775B1"/>
              </a:buClr>
              <a:buNone/>
            </a:pPr>
            <a:r>
              <a:rPr lang="en-US" sz="2000" dirty="0">
                <a:ea typeface="Franzo" pitchFamily="2" charset="0"/>
              </a:rPr>
              <a:t>Dr. Sue Johnson, summarizing research conducted by </a:t>
            </a:r>
            <a:r>
              <a:rPr lang="en-US" sz="2000" dirty="0" err="1">
                <a:ea typeface="Franzo" pitchFamily="2" charset="0"/>
              </a:rPr>
              <a:t>Mikulincer</a:t>
            </a:r>
            <a:r>
              <a:rPr lang="en-US" sz="2000" dirty="0">
                <a:ea typeface="Franzo" pitchFamily="2" charset="0"/>
              </a:rPr>
              <a:t>, Florian, and Weller (1993) </a:t>
            </a:r>
          </a:p>
        </p:txBody>
      </p:sp>
      <p:sp>
        <p:nvSpPr>
          <p:cNvPr id="7" name="TextBox 6"/>
          <p:cNvSpPr txBox="1"/>
          <p:nvPr/>
        </p:nvSpPr>
        <p:spPr>
          <a:xfrm>
            <a:off x="288100" y="6183875"/>
            <a:ext cx="10208712" cy="261610"/>
          </a:xfrm>
          <a:prstGeom prst="rect">
            <a:avLst/>
          </a:prstGeom>
          <a:noFill/>
        </p:spPr>
        <p:txBody>
          <a:bodyPr wrap="square" rtlCol="0">
            <a:spAutoFit/>
          </a:bodyPr>
          <a:lstStyle/>
          <a:p>
            <a:r>
              <a:rPr lang="en-US" sz="1100" dirty="0">
                <a:latin typeface="Myriad Pro" panose="020B0503030403020204" pitchFamily="34" charset="0"/>
              </a:rPr>
              <a:t>Johnson, S. (2008). </a:t>
            </a:r>
            <a:r>
              <a:rPr lang="en-US" sz="1100" i="1" dirty="0">
                <a:latin typeface="Myriad Pro" panose="020B0503030403020204" pitchFamily="34" charset="0"/>
              </a:rPr>
              <a:t>Hold me tight: Seven conversations for a lifetime of love.</a:t>
            </a:r>
            <a:r>
              <a:rPr lang="en-US" sz="1100" dirty="0">
                <a:latin typeface="Myriad Pro" panose="020B0503030403020204" pitchFamily="34" charset="0"/>
              </a:rPr>
              <a:t> New York: Little, Brown Spark.</a:t>
            </a:r>
          </a:p>
        </p:txBody>
      </p:sp>
      <p:pic>
        <p:nvPicPr>
          <p:cNvPr id="4" name="Picture 3"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10687968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6BB427"/>
                </a:solidFill>
                <a:latin typeface="+mn-lt"/>
              </a:rPr>
              <a:t>More Resources   </a:t>
            </a:r>
          </a:p>
        </p:txBody>
      </p:sp>
      <p:sp>
        <p:nvSpPr>
          <p:cNvPr id="3" name="Text Placeholder 2"/>
          <p:cNvSpPr>
            <a:spLocks noGrp="1"/>
          </p:cNvSpPr>
          <p:nvPr>
            <p:ph type="body" idx="1"/>
          </p:nvPr>
        </p:nvSpPr>
        <p:spPr/>
        <p:txBody>
          <a:bodyPr>
            <a:normAutofit/>
          </a:bodyPr>
          <a:lstStyle/>
          <a:p>
            <a:r>
              <a:rPr lang="en-US" sz="4800" dirty="0">
                <a:solidFill>
                  <a:schemeClr val="tx1"/>
                </a:solidFill>
                <a:ea typeface="Franzo" pitchFamily="2" charset="0"/>
              </a:rPr>
              <a:t>bit.ly/4connections</a:t>
            </a:r>
          </a:p>
        </p:txBody>
      </p:sp>
      <p:pic>
        <p:nvPicPr>
          <p:cNvPr id="4" name="Picture 3"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354225175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444937"/>
            <a:ext cx="10515600" cy="1325563"/>
          </a:xfrm>
        </p:spPr>
        <p:txBody>
          <a:bodyPr>
            <a:normAutofit/>
          </a:bodyPr>
          <a:lstStyle/>
          <a:p>
            <a:pPr algn="ctr"/>
            <a:r>
              <a:rPr lang="en-US" sz="6600" b="1" dirty="0">
                <a:latin typeface="+mn-lt"/>
              </a:rPr>
              <a:t>Thank you!</a:t>
            </a:r>
          </a:p>
        </p:txBody>
      </p:sp>
      <p:pic>
        <p:nvPicPr>
          <p:cNvPr id="12" name="Picture 11" descr="Lake Washington Institute of Technology and 4 Connections logo"/>
          <p:cNvPicPr>
            <a:picLocks noChangeAspect="1"/>
          </p:cNvPicPr>
          <p:nvPr/>
        </p:nvPicPr>
        <p:blipFill rotWithShape="1">
          <a:blip r:embed="rId2">
            <a:extLst>
              <a:ext uri="{28A0092B-C50C-407E-A947-70E740481C1C}">
                <a14:useLocalDpi xmlns:a14="http://schemas.microsoft.com/office/drawing/2010/main" val="0"/>
              </a:ext>
            </a:extLst>
          </a:blip>
          <a:srcRect r="2542"/>
          <a:stretch/>
        </p:blipFill>
        <p:spPr>
          <a:xfrm>
            <a:off x="2759515" y="4906101"/>
            <a:ext cx="6672970" cy="1024070"/>
          </a:xfrm>
          <a:prstGeom prst="rect">
            <a:avLst/>
          </a:prstGeom>
        </p:spPr>
      </p:pic>
      <p:pic>
        <p:nvPicPr>
          <p:cNvPr id="9" name="Picture 8"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4149646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600" b="1" dirty="0">
                <a:solidFill>
                  <a:srgbClr val="5775B1"/>
                </a:solidFill>
                <a:latin typeface="+mn-lt"/>
              </a:rPr>
              <a:t>Odessa College</a:t>
            </a:r>
          </a:p>
        </p:txBody>
      </p:sp>
      <p:sp>
        <p:nvSpPr>
          <p:cNvPr id="3" name="Text Placeholder 2"/>
          <p:cNvSpPr>
            <a:spLocks noGrp="1"/>
          </p:cNvSpPr>
          <p:nvPr>
            <p:ph type="body" idx="1"/>
          </p:nvPr>
        </p:nvSpPr>
        <p:spPr/>
        <p:txBody>
          <a:bodyPr>
            <a:normAutofit/>
          </a:bodyPr>
          <a:lstStyle/>
          <a:p>
            <a:r>
              <a:rPr lang="en-US" sz="4800" dirty="0">
                <a:solidFill>
                  <a:schemeClr val="tx1"/>
                </a:solidFill>
                <a:ea typeface="Franzo" pitchFamily="2" charset="0"/>
              </a:rPr>
              <a:t>The Creators</a:t>
            </a:r>
          </a:p>
        </p:txBody>
      </p:sp>
      <p:pic>
        <p:nvPicPr>
          <p:cNvPr id="4" name="Picture 3"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40900820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5775B1"/>
                </a:solidFill>
                <a:latin typeface="+mn-lt"/>
              </a:rPr>
              <a:t>Odessa College</a:t>
            </a:r>
          </a:p>
        </p:txBody>
      </p:sp>
      <p:sp>
        <p:nvSpPr>
          <p:cNvPr id="3" name="Text Placeholder 2"/>
          <p:cNvSpPr>
            <a:spLocks noGrp="1"/>
          </p:cNvSpPr>
          <p:nvPr>
            <p:ph type="body" idx="1"/>
          </p:nvPr>
        </p:nvSpPr>
        <p:spPr>
          <a:xfrm>
            <a:off x="839788" y="1491282"/>
            <a:ext cx="10515600" cy="823912"/>
          </a:xfrm>
        </p:spPr>
        <p:txBody>
          <a:bodyPr>
            <a:noAutofit/>
          </a:bodyPr>
          <a:lstStyle/>
          <a:p>
            <a:r>
              <a:rPr lang="en-US" sz="3600" dirty="0">
                <a:ea typeface="Franzo" pitchFamily="2" charset="0"/>
              </a:rPr>
              <a:t>What impacts student success? (Round 1)</a:t>
            </a:r>
          </a:p>
        </p:txBody>
      </p:sp>
      <p:sp>
        <p:nvSpPr>
          <p:cNvPr id="4" name="Content Placeholder 3"/>
          <p:cNvSpPr>
            <a:spLocks noGrp="1"/>
          </p:cNvSpPr>
          <p:nvPr>
            <p:ph sz="half" idx="2"/>
          </p:nvPr>
        </p:nvSpPr>
        <p:spPr/>
        <p:txBody>
          <a:bodyPr>
            <a:noAutofit/>
          </a:bodyPr>
          <a:lstStyle/>
          <a:p>
            <a:pPr marL="0" indent="0" algn="ctr">
              <a:buNone/>
            </a:pPr>
            <a:r>
              <a:rPr lang="en-US" sz="4000" dirty="0"/>
              <a:t>Subject</a:t>
            </a:r>
          </a:p>
          <a:p>
            <a:pPr marL="0" indent="0" algn="ctr">
              <a:buNone/>
            </a:pPr>
            <a:r>
              <a:rPr lang="en-US" sz="4000" dirty="0"/>
              <a:t>Course</a:t>
            </a:r>
          </a:p>
          <a:p>
            <a:pPr marL="0" indent="0" algn="ctr">
              <a:buNone/>
            </a:pPr>
            <a:r>
              <a:rPr lang="en-US" sz="4000" dirty="0"/>
              <a:t>Time of Day</a:t>
            </a:r>
          </a:p>
          <a:p>
            <a:pPr marL="0" indent="0" algn="ctr">
              <a:buNone/>
            </a:pPr>
            <a:r>
              <a:rPr lang="en-US" sz="4000" dirty="0"/>
              <a:t>Rigor</a:t>
            </a:r>
          </a:p>
          <a:p>
            <a:pPr marL="0" indent="0" algn="ctr">
              <a:buNone/>
            </a:pPr>
            <a:r>
              <a:rPr lang="en-US" sz="4000" dirty="0"/>
              <a:t>Preparedness</a:t>
            </a:r>
            <a:endParaRPr lang="en-US" sz="3200" dirty="0"/>
          </a:p>
        </p:txBody>
      </p:sp>
      <p:sp>
        <p:nvSpPr>
          <p:cNvPr id="8" name="Content Placeholder 7">
            <a:extLst>
              <a:ext uri="{FF2B5EF4-FFF2-40B4-BE49-F238E27FC236}">
                <a16:creationId xmlns="" xmlns:a16="http://schemas.microsoft.com/office/drawing/2014/main" id="{DE51B43D-8C32-4CB5-8E08-F9895973E313}"/>
              </a:ext>
            </a:extLst>
          </p:cNvPr>
          <p:cNvSpPr>
            <a:spLocks noGrp="1"/>
          </p:cNvSpPr>
          <p:nvPr>
            <p:ph sz="quarter" idx="4"/>
          </p:nvPr>
        </p:nvSpPr>
        <p:spPr>
          <a:xfrm>
            <a:off x="6172200" y="3185161"/>
            <a:ext cx="5183188" cy="3004502"/>
          </a:xfrm>
        </p:spPr>
        <p:txBody>
          <a:bodyPr>
            <a:normAutofit/>
          </a:bodyPr>
          <a:lstStyle/>
          <a:p>
            <a:pPr marL="0" indent="0" algn="ctr">
              <a:buNone/>
            </a:pPr>
            <a:r>
              <a:rPr lang="en-US" sz="13800" dirty="0">
                <a:solidFill>
                  <a:srgbClr val="5775B1"/>
                </a:solidFill>
              </a:rPr>
              <a:t>NOPE</a:t>
            </a:r>
          </a:p>
        </p:txBody>
      </p:sp>
      <p:sp>
        <p:nvSpPr>
          <p:cNvPr id="5" name="TextBox 4"/>
          <p:cNvSpPr txBox="1"/>
          <p:nvPr/>
        </p:nvSpPr>
        <p:spPr>
          <a:xfrm>
            <a:off x="288100" y="6183875"/>
            <a:ext cx="10208712" cy="430887"/>
          </a:xfrm>
          <a:prstGeom prst="rect">
            <a:avLst/>
          </a:prstGeom>
          <a:noFill/>
        </p:spPr>
        <p:txBody>
          <a:bodyPr wrap="square" rtlCol="0">
            <a:spAutoFit/>
          </a:bodyPr>
          <a:lstStyle/>
          <a:p>
            <a:r>
              <a:rPr lang="en-US" sz="1100" dirty="0">
                <a:latin typeface="Myriad Pro" panose="020B0503030403020204" pitchFamily="34" charset="0"/>
              </a:rPr>
              <a:t>Kistner, N.A., &amp; Henderson, C.E. (2014). The drop rate improvement program at Odessa College. </a:t>
            </a:r>
            <a:r>
              <a:rPr lang="en-US" sz="1100" i="1" dirty="0">
                <a:latin typeface="Myriad Pro" panose="020B0503030403020204" pitchFamily="34" charset="0"/>
              </a:rPr>
              <a:t>Achieving the Dream’s Technology Solutions: Case Study Series</a:t>
            </a:r>
            <a:r>
              <a:rPr lang="en-US" sz="1100" dirty="0">
                <a:latin typeface="Myriad Pro" panose="020B0503030403020204" pitchFamily="34" charset="0"/>
              </a:rPr>
              <a:t>. Retrieved from http://achievingthedream.org/resource/13784/the-drop-rate-improvement-program-at-odessa-college</a:t>
            </a:r>
          </a:p>
        </p:txBody>
      </p:sp>
      <p:pic>
        <p:nvPicPr>
          <p:cNvPr id="7" name="Picture 6"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28491505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5775B1"/>
                </a:solidFill>
                <a:latin typeface="+mn-lt"/>
              </a:rPr>
              <a:t>Odessa College</a:t>
            </a:r>
          </a:p>
        </p:txBody>
      </p:sp>
      <p:sp>
        <p:nvSpPr>
          <p:cNvPr id="3" name="Text Placeholder 2"/>
          <p:cNvSpPr>
            <a:spLocks noGrp="1"/>
          </p:cNvSpPr>
          <p:nvPr>
            <p:ph type="body" idx="1"/>
          </p:nvPr>
        </p:nvSpPr>
        <p:spPr>
          <a:xfrm>
            <a:off x="839788" y="1491282"/>
            <a:ext cx="10515600" cy="823912"/>
          </a:xfrm>
        </p:spPr>
        <p:txBody>
          <a:bodyPr>
            <a:noAutofit/>
          </a:bodyPr>
          <a:lstStyle/>
          <a:p>
            <a:r>
              <a:rPr lang="en-US" sz="3600" dirty="0">
                <a:ea typeface="Franzo" pitchFamily="2" charset="0"/>
              </a:rPr>
              <a:t>What impacts student success? (Round 2)</a:t>
            </a:r>
          </a:p>
        </p:txBody>
      </p:sp>
      <p:sp>
        <p:nvSpPr>
          <p:cNvPr id="4" name="Content Placeholder 3"/>
          <p:cNvSpPr>
            <a:spLocks noGrp="1"/>
          </p:cNvSpPr>
          <p:nvPr>
            <p:ph sz="half" idx="2"/>
          </p:nvPr>
        </p:nvSpPr>
        <p:spPr>
          <a:xfrm>
            <a:off x="839788" y="2941320"/>
            <a:ext cx="5157787" cy="3248342"/>
          </a:xfrm>
        </p:spPr>
        <p:txBody>
          <a:bodyPr>
            <a:noAutofit/>
          </a:bodyPr>
          <a:lstStyle/>
          <a:p>
            <a:pPr marL="0" indent="0" algn="ctr">
              <a:buNone/>
            </a:pPr>
            <a:r>
              <a:rPr lang="en-US" sz="8000" dirty="0"/>
              <a:t>Teaching Methods</a:t>
            </a:r>
          </a:p>
        </p:txBody>
      </p:sp>
      <p:sp>
        <p:nvSpPr>
          <p:cNvPr id="8" name="Content Placeholder 7">
            <a:extLst>
              <a:ext uri="{FF2B5EF4-FFF2-40B4-BE49-F238E27FC236}">
                <a16:creationId xmlns="" xmlns:a16="http://schemas.microsoft.com/office/drawing/2014/main" id="{DE51B43D-8C32-4CB5-8E08-F9895973E313}"/>
              </a:ext>
            </a:extLst>
          </p:cNvPr>
          <p:cNvSpPr>
            <a:spLocks noGrp="1"/>
          </p:cNvSpPr>
          <p:nvPr>
            <p:ph sz="quarter" idx="4"/>
          </p:nvPr>
        </p:nvSpPr>
        <p:spPr>
          <a:xfrm>
            <a:off x="6172200" y="3185161"/>
            <a:ext cx="5183188" cy="3004502"/>
          </a:xfrm>
        </p:spPr>
        <p:txBody>
          <a:bodyPr>
            <a:normAutofit/>
          </a:bodyPr>
          <a:lstStyle/>
          <a:p>
            <a:pPr marL="0" indent="0" algn="ctr">
              <a:buNone/>
            </a:pPr>
            <a:r>
              <a:rPr lang="en-US" sz="13800" dirty="0">
                <a:solidFill>
                  <a:srgbClr val="5775B1"/>
                </a:solidFill>
              </a:rPr>
              <a:t>NOPE</a:t>
            </a:r>
          </a:p>
        </p:txBody>
      </p:sp>
      <p:sp>
        <p:nvSpPr>
          <p:cNvPr id="5" name="TextBox 4"/>
          <p:cNvSpPr txBox="1"/>
          <p:nvPr/>
        </p:nvSpPr>
        <p:spPr>
          <a:xfrm>
            <a:off x="288100" y="6183875"/>
            <a:ext cx="10208712" cy="430887"/>
          </a:xfrm>
          <a:prstGeom prst="rect">
            <a:avLst/>
          </a:prstGeom>
          <a:noFill/>
        </p:spPr>
        <p:txBody>
          <a:bodyPr wrap="square" rtlCol="0">
            <a:spAutoFit/>
          </a:bodyPr>
          <a:lstStyle/>
          <a:p>
            <a:r>
              <a:rPr lang="en-US" sz="1100" dirty="0">
                <a:latin typeface="Myriad Pro" panose="020B0503030403020204" pitchFamily="34" charset="0"/>
              </a:rPr>
              <a:t>Kistner, N.A., &amp; Henderson, C.E. (2014). The drop rate improvement program at Odessa College. </a:t>
            </a:r>
            <a:r>
              <a:rPr lang="en-US" sz="1100" i="1" dirty="0">
                <a:latin typeface="Myriad Pro" panose="020B0503030403020204" pitchFamily="34" charset="0"/>
              </a:rPr>
              <a:t>Achieving the Dream’s Technology Solutions: Case Study Series</a:t>
            </a:r>
            <a:r>
              <a:rPr lang="en-US" sz="1100" dirty="0">
                <a:latin typeface="Myriad Pro" panose="020B0503030403020204" pitchFamily="34" charset="0"/>
              </a:rPr>
              <a:t>. Retrieved from http://achievingthedream.org/resource/13784/the-drop-rate-improvement-program-at-odessa-college</a:t>
            </a:r>
          </a:p>
        </p:txBody>
      </p:sp>
      <p:pic>
        <p:nvPicPr>
          <p:cNvPr id="7" name="Picture 6"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24836095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27547"/>
            <a:ext cx="10515600" cy="1325563"/>
          </a:xfrm>
        </p:spPr>
        <p:txBody>
          <a:bodyPr/>
          <a:lstStyle/>
          <a:p>
            <a:r>
              <a:rPr lang="en-US" dirty="0">
                <a:solidFill>
                  <a:schemeClr val="bg1"/>
                </a:solidFill>
              </a:rPr>
              <a:t>Quote about Student Success</a:t>
            </a:r>
          </a:p>
        </p:txBody>
      </p:sp>
      <p:sp>
        <p:nvSpPr>
          <p:cNvPr id="3" name="Content Placeholder 2"/>
          <p:cNvSpPr>
            <a:spLocks noGrp="1"/>
          </p:cNvSpPr>
          <p:nvPr>
            <p:ph idx="1"/>
          </p:nvPr>
        </p:nvSpPr>
        <p:spPr>
          <a:xfrm>
            <a:off x="838200" y="1246505"/>
            <a:ext cx="10515600" cy="4351338"/>
          </a:xfrm>
        </p:spPr>
        <p:txBody>
          <a:bodyPr>
            <a:noAutofit/>
          </a:bodyPr>
          <a:lstStyle/>
          <a:p>
            <a:pPr marL="0" indent="0">
              <a:buClr>
                <a:srgbClr val="5775B1"/>
              </a:buClr>
              <a:buNone/>
            </a:pPr>
            <a:r>
              <a:rPr lang="en-US" sz="8800" dirty="0">
                <a:ea typeface="Franzo" pitchFamily="2" charset="0"/>
              </a:rPr>
              <a:t>“A common thread of connectivity to their students.”</a:t>
            </a:r>
          </a:p>
          <a:p>
            <a:pPr marL="0" indent="0" algn="r">
              <a:buClr>
                <a:srgbClr val="5775B1"/>
              </a:buClr>
              <a:buNone/>
            </a:pPr>
            <a:r>
              <a:rPr lang="en-US" sz="2400" dirty="0">
                <a:ea typeface="Franzo" pitchFamily="2" charset="0"/>
              </a:rPr>
              <a:t>Dr. Donald Wood, Vice President for Institutional Effectiveness, Odessa College </a:t>
            </a:r>
          </a:p>
        </p:txBody>
      </p:sp>
      <p:sp>
        <p:nvSpPr>
          <p:cNvPr id="7" name="TextBox 6"/>
          <p:cNvSpPr txBox="1"/>
          <p:nvPr/>
        </p:nvSpPr>
        <p:spPr>
          <a:xfrm>
            <a:off x="288100" y="6183875"/>
            <a:ext cx="10208712" cy="430887"/>
          </a:xfrm>
          <a:prstGeom prst="rect">
            <a:avLst/>
          </a:prstGeom>
          <a:noFill/>
        </p:spPr>
        <p:txBody>
          <a:bodyPr wrap="square" rtlCol="0">
            <a:spAutoFit/>
          </a:bodyPr>
          <a:lstStyle/>
          <a:p>
            <a:r>
              <a:rPr lang="en-US" sz="1100" dirty="0">
                <a:latin typeface="Myriad Pro" panose="020B0503030403020204" pitchFamily="34" charset="0"/>
              </a:rPr>
              <a:t>Kistner, N.A., &amp; Henderson, C.E. (2014). The drop rate improvement program at Odessa College. </a:t>
            </a:r>
            <a:r>
              <a:rPr lang="en-US" sz="1100" i="1" dirty="0">
                <a:latin typeface="Myriad Pro" panose="020B0503030403020204" pitchFamily="34" charset="0"/>
              </a:rPr>
              <a:t>Achieving the Dream’s Technology Solutions: Case Study Series</a:t>
            </a:r>
            <a:r>
              <a:rPr lang="en-US" sz="1100" dirty="0">
                <a:latin typeface="Myriad Pro" panose="020B0503030403020204" pitchFamily="34" charset="0"/>
              </a:rPr>
              <a:t>. Retrieved from http://achievingthedream.org/resource/13784/the-drop-rate-improvement-program-at-odessa-college</a:t>
            </a:r>
          </a:p>
        </p:txBody>
      </p:sp>
      <p:pic>
        <p:nvPicPr>
          <p:cNvPr id="4" name="Picture 3" descr="This work is licensed under a Creative Commons Attribution-ShareAlike 4.0 International License">
            <a:hlinkClick r:id="rId2"/>
          </p:cNvPr>
          <p:cNvPicPr>
            <a:picLocks noChangeAspect="1"/>
          </p:cNvPicPr>
          <p:nvPr/>
        </p:nvPicPr>
        <p:blipFill>
          <a:blip r:embed="rId3"/>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154222094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normAutofit/>
          </a:bodyPr>
          <a:lstStyle/>
          <a:p>
            <a:r>
              <a:rPr lang="en-US" sz="4800" b="1" dirty="0">
                <a:latin typeface="+mn-lt"/>
              </a:rPr>
              <a:t>The 4 Connections</a:t>
            </a:r>
          </a:p>
        </p:txBody>
      </p:sp>
      <p:sp>
        <p:nvSpPr>
          <p:cNvPr id="2" name="TextBox 1"/>
          <p:cNvSpPr txBox="1"/>
          <p:nvPr/>
        </p:nvSpPr>
        <p:spPr>
          <a:xfrm>
            <a:off x="838200" y="1652890"/>
            <a:ext cx="5268132" cy="2246769"/>
          </a:xfrm>
          <a:prstGeom prst="rect">
            <a:avLst/>
          </a:prstGeom>
          <a:noFill/>
          <a:ln w="28575">
            <a:solidFill>
              <a:schemeClr val="bg1">
                <a:lumMod val="50000"/>
              </a:schemeClr>
            </a:solidFill>
          </a:ln>
        </p:spPr>
        <p:txBody>
          <a:bodyPr wrap="square" rtlCol="0">
            <a:spAutoFit/>
          </a:bodyPr>
          <a:lstStyle/>
          <a:p>
            <a:pPr algn="ctr"/>
            <a:r>
              <a:rPr lang="en-US" sz="4000" b="1" dirty="0">
                <a:solidFill>
                  <a:srgbClr val="6BB427"/>
                </a:solidFill>
              </a:rPr>
              <a:t>Interact with Students by Name</a:t>
            </a:r>
            <a:endParaRPr lang="en-US" sz="4000" dirty="0">
              <a:solidFill>
                <a:srgbClr val="6BB427"/>
              </a:solidFill>
            </a:endParaRPr>
          </a:p>
          <a:p>
            <a:r>
              <a:rPr lang="en-US" sz="2000" dirty="0"/>
              <a:t>Learn your students' names and begin using them on the first day of class and throughout the quarter.</a:t>
            </a:r>
          </a:p>
        </p:txBody>
      </p:sp>
      <p:sp>
        <p:nvSpPr>
          <p:cNvPr id="7" name="TextBox 6"/>
          <p:cNvSpPr txBox="1"/>
          <p:nvPr/>
        </p:nvSpPr>
        <p:spPr>
          <a:xfrm>
            <a:off x="838200" y="3899659"/>
            <a:ext cx="5268132" cy="1938992"/>
          </a:xfrm>
          <a:prstGeom prst="rect">
            <a:avLst/>
          </a:prstGeom>
          <a:noFill/>
          <a:ln w="28575">
            <a:solidFill>
              <a:schemeClr val="bg1">
                <a:lumMod val="50000"/>
              </a:schemeClr>
            </a:solidFill>
          </a:ln>
        </p:spPr>
        <p:txBody>
          <a:bodyPr wrap="square" rtlCol="0">
            <a:spAutoFit/>
          </a:bodyPr>
          <a:lstStyle/>
          <a:p>
            <a:pPr algn="ctr"/>
            <a:r>
              <a:rPr lang="en-US" sz="4000" b="1" dirty="0">
                <a:solidFill>
                  <a:srgbClr val="F2A438"/>
                </a:solidFill>
              </a:rPr>
              <a:t>Check In Regularly</a:t>
            </a:r>
            <a:endParaRPr lang="en-US" sz="4000" dirty="0"/>
          </a:p>
          <a:p>
            <a:r>
              <a:rPr lang="en-US" sz="2000" dirty="0"/>
              <a:t>Pay attention to student behavior and track student progress. Empathize with students. When a student is struggling, intervene. Refer students to campus resources.</a:t>
            </a:r>
          </a:p>
        </p:txBody>
      </p:sp>
      <p:sp>
        <p:nvSpPr>
          <p:cNvPr id="9" name="TextBox 8"/>
          <p:cNvSpPr txBox="1"/>
          <p:nvPr/>
        </p:nvSpPr>
        <p:spPr>
          <a:xfrm>
            <a:off x="6106332" y="1652889"/>
            <a:ext cx="5247468" cy="2246769"/>
          </a:xfrm>
          <a:prstGeom prst="rect">
            <a:avLst/>
          </a:prstGeom>
          <a:noFill/>
          <a:ln w="28575">
            <a:solidFill>
              <a:schemeClr val="bg1">
                <a:lumMod val="50000"/>
              </a:schemeClr>
            </a:solidFill>
          </a:ln>
        </p:spPr>
        <p:txBody>
          <a:bodyPr wrap="square" rtlCol="0">
            <a:spAutoFit/>
          </a:bodyPr>
          <a:lstStyle/>
          <a:p>
            <a:pPr algn="ctr"/>
            <a:r>
              <a:rPr lang="en-US" sz="4000" b="1" dirty="0">
                <a:solidFill>
                  <a:srgbClr val="5775B1"/>
                </a:solidFill>
              </a:rPr>
              <a:t>Schedule One-on-One Meetings</a:t>
            </a:r>
          </a:p>
          <a:p>
            <a:r>
              <a:rPr lang="en-US" sz="2000" dirty="0"/>
              <a:t>At the beginning of the quarter and throughout, schedule required one-on-one meetings with students.</a:t>
            </a:r>
          </a:p>
        </p:txBody>
      </p:sp>
      <p:sp>
        <p:nvSpPr>
          <p:cNvPr id="10" name="TextBox 9"/>
          <p:cNvSpPr txBox="1"/>
          <p:nvPr/>
        </p:nvSpPr>
        <p:spPr>
          <a:xfrm>
            <a:off x="6106332" y="3899658"/>
            <a:ext cx="5247468" cy="1938992"/>
          </a:xfrm>
          <a:prstGeom prst="rect">
            <a:avLst/>
          </a:prstGeom>
          <a:noFill/>
          <a:ln w="28575">
            <a:solidFill>
              <a:schemeClr val="bg1">
                <a:lumMod val="50000"/>
              </a:schemeClr>
            </a:solidFill>
          </a:ln>
        </p:spPr>
        <p:txBody>
          <a:bodyPr wrap="square" rtlCol="0">
            <a:spAutoFit/>
          </a:bodyPr>
          <a:lstStyle/>
          <a:p>
            <a:pPr algn="ctr"/>
            <a:r>
              <a:rPr lang="en-US" sz="4000" b="1" dirty="0">
                <a:solidFill>
                  <a:srgbClr val="D44117"/>
                </a:solidFill>
              </a:rPr>
              <a:t>Practice Paradox</a:t>
            </a:r>
            <a:endParaRPr lang="en-US" sz="4000" dirty="0"/>
          </a:p>
          <a:p>
            <a:r>
              <a:rPr lang="en-US" sz="2000" dirty="0"/>
              <a:t>Structure your course clearly. Communicate your expectations regularly. And, then, be reasonably flexible when students come to you with concerns.</a:t>
            </a:r>
          </a:p>
        </p:txBody>
      </p:sp>
      <p:pic>
        <p:nvPicPr>
          <p:cNvPr id="4" name="Picture 3"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13539972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a:solidFill>
                  <a:srgbClr val="5775B1"/>
                </a:solidFill>
                <a:latin typeface="+mn-lt"/>
              </a:rPr>
              <a:t>Odessa College: In-Class Retention</a:t>
            </a:r>
          </a:p>
        </p:txBody>
      </p:sp>
      <p:sp>
        <p:nvSpPr>
          <p:cNvPr id="3" name="Text Placeholder 2"/>
          <p:cNvSpPr>
            <a:spLocks noGrp="1"/>
          </p:cNvSpPr>
          <p:nvPr>
            <p:ph type="body" idx="1"/>
          </p:nvPr>
        </p:nvSpPr>
        <p:spPr>
          <a:xfrm>
            <a:off x="839788" y="1944209"/>
            <a:ext cx="4913312" cy="477837"/>
          </a:xfrm>
        </p:spPr>
        <p:txBody>
          <a:bodyPr>
            <a:noAutofit/>
          </a:bodyPr>
          <a:lstStyle/>
          <a:p>
            <a:r>
              <a:rPr lang="en-US" sz="3600" dirty="0">
                <a:ea typeface="Franzo" pitchFamily="2" charset="0"/>
              </a:rPr>
              <a:t>Before</a:t>
            </a:r>
          </a:p>
        </p:txBody>
      </p:sp>
      <p:sp>
        <p:nvSpPr>
          <p:cNvPr id="4" name="Content Placeholder 3"/>
          <p:cNvSpPr>
            <a:spLocks noGrp="1"/>
          </p:cNvSpPr>
          <p:nvPr>
            <p:ph sz="half" idx="2"/>
          </p:nvPr>
        </p:nvSpPr>
        <p:spPr>
          <a:xfrm>
            <a:off x="839788" y="2670008"/>
            <a:ext cx="5157787" cy="3678800"/>
          </a:xfrm>
        </p:spPr>
        <p:txBody>
          <a:bodyPr>
            <a:normAutofit/>
          </a:bodyPr>
          <a:lstStyle/>
          <a:p>
            <a:pPr marL="0" indent="0" algn="ctr">
              <a:buNone/>
            </a:pPr>
            <a:r>
              <a:rPr lang="en-US" sz="13800" b="1" dirty="0"/>
              <a:t>83</a:t>
            </a:r>
            <a:r>
              <a:rPr lang="en-US" sz="13800" b="1" dirty="0">
                <a:ea typeface="Franzo" pitchFamily="2" charset="0"/>
              </a:rPr>
              <a:t>%</a:t>
            </a:r>
          </a:p>
        </p:txBody>
      </p:sp>
      <p:sp>
        <p:nvSpPr>
          <p:cNvPr id="8" name="Text Placeholder 2"/>
          <p:cNvSpPr>
            <a:spLocks noGrp="1"/>
          </p:cNvSpPr>
          <p:nvPr>
            <p:ph type="body" idx="1"/>
          </p:nvPr>
        </p:nvSpPr>
        <p:spPr>
          <a:xfrm>
            <a:off x="6172200" y="1948972"/>
            <a:ext cx="4913312" cy="477837"/>
          </a:xfrm>
        </p:spPr>
        <p:txBody>
          <a:bodyPr>
            <a:noAutofit/>
          </a:bodyPr>
          <a:lstStyle/>
          <a:p>
            <a:r>
              <a:rPr lang="en-US" sz="3600" dirty="0">
                <a:ea typeface="Franzo" pitchFamily="2" charset="0"/>
              </a:rPr>
              <a:t>After</a:t>
            </a:r>
          </a:p>
        </p:txBody>
      </p:sp>
      <p:sp>
        <p:nvSpPr>
          <p:cNvPr id="6" name="Content Placeholder 5"/>
          <p:cNvSpPr>
            <a:spLocks noGrp="1"/>
          </p:cNvSpPr>
          <p:nvPr>
            <p:ph sz="quarter" idx="4"/>
          </p:nvPr>
        </p:nvSpPr>
        <p:spPr>
          <a:xfrm>
            <a:off x="6172200" y="2685093"/>
            <a:ext cx="5183188" cy="3684588"/>
          </a:xfrm>
        </p:spPr>
        <p:txBody>
          <a:bodyPr/>
          <a:lstStyle/>
          <a:p>
            <a:pPr marL="0" indent="0" algn="ctr">
              <a:buNone/>
            </a:pPr>
            <a:r>
              <a:rPr lang="en-US" sz="13800" b="1" dirty="0"/>
              <a:t>95</a:t>
            </a:r>
            <a:r>
              <a:rPr lang="en-US" sz="13800" b="1" dirty="0">
                <a:ea typeface="Franzo" pitchFamily="2" charset="0"/>
              </a:rPr>
              <a:t>%*</a:t>
            </a:r>
          </a:p>
          <a:p>
            <a:pPr marL="0" indent="0" algn="ctr">
              <a:buNone/>
            </a:pPr>
            <a:endParaRPr lang="en-US" dirty="0"/>
          </a:p>
        </p:txBody>
      </p:sp>
      <p:sp>
        <p:nvSpPr>
          <p:cNvPr id="9" name="Text Placeholder 2"/>
          <p:cNvSpPr>
            <a:spLocks noGrp="1"/>
          </p:cNvSpPr>
          <p:nvPr>
            <p:ph type="body" idx="1"/>
          </p:nvPr>
        </p:nvSpPr>
        <p:spPr>
          <a:xfrm>
            <a:off x="839788" y="4776309"/>
            <a:ext cx="10515600" cy="640325"/>
          </a:xfrm>
        </p:spPr>
        <p:txBody>
          <a:bodyPr>
            <a:noAutofit/>
          </a:bodyPr>
          <a:lstStyle/>
          <a:p>
            <a:pPr algn="ctr"/>
            <a:r>
              <a:rPr lang="en-US" sz="3200" dirty="0">
                <a:ea typeface="Franzo" pitchFamily="2" charset="0"/>
              </a:rPr>
              <a:t>*“regardless of gender, age, race/ethnicity, or Pell status”</a:t>
            </a:r>
          </a:p>
        </p:txBody>
      </p:sp>
      <p:sp>
        <p:nvSpPr>
          <p:cNvPr id="11" name="TextBox 10"/>
          <p:cNvSpPr txBox="1"/>
          <p:nvPr/>
        </p:nvSpPr>
        <p:spPr>
          <a:xfrm>
            <a:off x="288100" y="6183875"/>
            <a:ext cx="10208712" cy="430887"/>
          </a:xfrm>
          <a:prstGeom prst="rect">
            <a:avLst/>
          </a:prstGeom>
          <a:noFill/>
        </p:spPr>
        <p:txBody>
          <a:bodyPr wrap="square" rtlCol="0">
            <a:spAutoFit/>
          </a:bodyPr>
          <a:lstStyle/>
          <a:p>
            <a:r>
              <a:rPr lang="en-US" sz="1100" dirty="0">
                <a:latin typeface="Myriad Pro" panose="020B0503030403020204" pitchFamily="34" charset="0"/>
              </a:rPr>
              <a:t>Kistner, N.A., &amp; Henderson, C.E. (2014). The drop rate improvement program at Odessa College. </a:t>
            </a:r>
            <a:r>
              <a:rPr lang="en-US" sz="1100" i="1" dirty="0">
                <a:latin typeface="Myriad Pro" panose="020B0503030403020204" pitchFamily="34" charset="0"/>
              </a:rPr>
              <a:t>Achieving the Dream’s Technology Solutions: Case Study Series</a:t>
            </a:r>
            <a:r>
              <a:rPr lang="en-US" sz="1100" dirty="0">
                <a:latin typeface="Myriad Pro" panose="020B0503030403020204" pitchFamily="34" charset="0"/>
              </a:rPr>
              <a:t>. Retrieved from http://achievingthedream.org/resource/13784/the-drop-rate-improvement-program-at-odessa-college</a:t>
            </a:r>
          </a:p>
        </p:txBody>
      </p:sp>
      <p:pic>
        <p:nvPicPr>
          <p:cNvPr id="7" name="Picture 6" descr="This work is licensed under a Creative Commons Attribution-ShareAlike 4.0 International License">
            <a:hlinkClick r:id="rId3"/>
          </p:cNvPr>
          <p:cNvPicPr>
            <a:picLocks noChangeAspect="1"/>
          </p:cNvPicPr>
          <p:nvPr/>
        </p:nvPicPr>
        <p:blipFill>
          <a:blip r:embed="rId4"/>
          <a:stretch>
            <a:fillRect/>
          </a:stretch>
        </p:blipFill>
        <p:spPr>
          <a:xfrm>
            <a:off x="10621962" y="6183875"/>
            <a:ext cx="1285875" cy="452979"/>
          </a:xfrm>
          <a:prstGeom prst="rect">
            <a:avLst/>
          </a:prstGeom>
        </p:spPr>
      </p:pic>
    </p:spTree>
    <p:extLst>
      <p:ext uri="{BB962C8B-B14F-4D97-AF65-F5344CB8AC3E}">
        <p14:creationId xmlns:p14="http://schemas.microsoft.com/office/powerpoint/2010/main" val="28866567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P spid="6" grpId="0" build="p"/>
      <p:bldP spid="9" grpId="0" build="p"/>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2750</TotalTime>
  <Words>1293</Words>
  <Application>Microsoft Office PowerPoint</Application>
  <PresentationFormat>Widescreen</PresentationFormat>
  <Paragraphs>222</Paragraphs>
  <Slides>33</Slides>
  <Notes>21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33</vt:i4>
      </vt:variant>
    </vt:vector>
  </HeadingPairs>
  <TitlesOfParts>
    <vt:vector size="40" baseType="lpstr">
      <vt:lpstr>Architects Daughter</vt:lpstr>
      <vt:lpstr>Arial</vt:lpstr>
      <vt:lpstr>Calibri</vt:lpstr>
      <vt:lpstr>Calibri Light</vt:lpstr>
      <vt:lpstr>Franzo</vt:lpstr>
      <vt:lpstr>Myriad Pro</vt:lpstr>
      <vt:lpstr>Office Theme</vt:lpstr>
      <vt:lpstr>The 4 Connections:  Moving from Intuitive to Intentional Practice</vt:lpstr>
      <vt:lpstr>Purpose</vt:lpstr>
      <vt:lpstr>Tasks</vt:lpstr>
      <vt:lpstr>Odessa College</vt:lpstr>
      <vt:lpstr>Odessa College</vt:lpstr>
      <vt:lpstr>Odessa College</vt:lpstr>
      <vt:lpstr>Quote about Student Success</vt:lpstr>
      <vt:lpstr>The 4 Connections</vt:lpstr>
      <vt:lpstr>Odessa College: In-Class Retention</vt:lpstr>
      <vt:lpstr>LWTech</vt:lpstr>
      <vt:lpstr>LWTech: CULA 142</vt:lpstr>
      <vt:lpstr>LWTech: BIOL&amp; 241 and 242</vt:lpstr>
      <vt:lpstr>LWTech: Pilot Cohort</vt:lpstr>
      <vt:lpstr>LWTech: Pilot Cohort</vt:lpstr>
      <vt:lpstr>LWTech: Equity Gaps</vt:lpstr>
      <vt:lpstr>The 4 Connections: Faculty Insights</vt:lpstr>
      <vt:lpstr>Your Classes</vt:lpstr>
      <vt:lpstr>Individual Reflection (5 minutes)</vt:lpstr>
      <vt:lpstr>Group Discussion 1 (10 minutes)</vt:lpstr>
      <vt:lpstr>Group Discussion 2 (10 minutes)</vt:lpstr>
      <vt:lpstr>LWTech</vt:lpstr>
      <vt:lpstr>Quote from a Faculty Member</vt:lpstr>
      <vt:lpstr>Faculty Learning Community (FLC)</vt:lpstr>
      <vt:lpstr>LWTech</vt:lpstr>
      <vt:lpstr>LWTech: Fall-to-Fall Retention</vt:lpstr>
      <vt:lpstr>LWTech: Fall-to-Fall Retention</vt:lpstr>
      <vt:lpstr>LWTech: Fall-to-Fall Retention</vt:lpstr>
      <vt:lpstr>LWTech: Completion</vt:lpstr>
      <vt:lpstr>LWTech: Completion</vt:lpstr>
      <vt:lpstr>LWTech: Completion</vt:lpstr>
      <vt:lpstr>Quote about Student Success</vt:lpstr>
      <vt:lpstr>More Resources   </vt:lpstr>
      <vt:lpstr>Thank you!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4 Connections for  Faculty &amp; Student Success</dc:title>
  <dc:creator>Heilstedt Sally</dc:creator>
  <cp:lastModifiedBy>Heilstedt, Sally</cp:lastModifiedBy>
  <cp:revision>107</cp:revision>
  <dcterms:created xsi:type="dcterms:W3CDTF">2017-03-23T22:37:06Z</dcterms:created>
  <dcterms:modified xsi:type="dcterms:W3CDTF">2019-10-18T00:10:13Z</dcterms:modified>
</cp:coreProperties>
</file>