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2a9b51da0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2a9b51da0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2a9b51d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2a9b51d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5298d94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5298d94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5298d94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5298d947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2a9b51da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2a9b51da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Fawzi will explain this part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0d4c94c43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0d4c94c43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04e37b1e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04e37b1e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2a9b51d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2a9b51d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0d4c94c43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0d4c94c43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2a9b51d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2a9b51d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2a9b51d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2a9b51d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04e37b1e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04e37b1e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866216" y="1085850"/>
            <a:ext cx="6619200" cy="24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866216" y="3583035"/>
            <a:ext cx="6619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66217" y="3600440"/>
            <a:ext cx="66192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866216" y="514350"/>
            <a:ext cx="6619200" cy="27306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866217" y="4025494"/>
            <a:ext cx="66192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866216" y="1085850"/>
            <a:ext cx="6619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66216" y="2743200"/>
            <a:ext cx="66192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181101" y="1085850"/>
            <a:ext cx="5999400" cy="1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447800" y="2828380"/>
            <a:ext cx="54597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866216" y="3262993"/>
            <a:ext cx="66192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673721" y="728440"/>
            <a:ext cx="6015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95" name="Google Shape;95;p13"/>
          <p:cNvSpPr txBox="1"/>
          <p:nvPr/>
        </p:nvSpPr>
        <p:spPr>
          <a:xfrm>
            <a:off x="6997867" y="1960340"/>
            <a:ext cx="6015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866216" y="2343151"/>
            <a:ext cx="66192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866216" y="3583036"/>
            <a:ext cx="66192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74710" y="1485900"/>
            <a:ext cx="22101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489347" y="2000250"/>
            <a:ext cx="21954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3"/>
          </p:nvPr>
        </p:nvSpPr>
        <p:spPr>
          <a:xfrm>
            <a:off x="2912744" y="1485900"/>
            <a:ext cx="22023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4"/>
          </p:nvPr>
        </p:nvSpPr>
        <p:spPr>
          <a:xfrm>
            <a:off x="2904829" y="2000250"/>
            <a:ext cx="22101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5"/>
          </p:nvPr>
        </p:nvSpPr>
        <p:spPr>
          <a:xfrm>
            <a:off x="5343525" y="1485900"/>
            <a:ext cx="2199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6"/>
          </p:nvPr>
        </p:nvSpPr>
        <p:spPr>
          <a:xfrm>
            <a:off x="5343525" y="2000250"/>
            <a:ext cx="2199000" cy="26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2794607" y="1600200"/>
            <a:ext cx="0" cy="29718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5221671" y="1600200"/>
            <a:ext cx="0" cy="29751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489347" y="3188212"/>
            <a:ext cx="2205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489347" y="1657350"/>
            <a:ext cx="2205000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489347" y="3620408"/>
            <a:ext cx="2205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2917031" y="3188212"/>
            <a:ext cx="2197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21" name="Google Shape;121;p16"/>
          <p:cNvSpPr>
            <a:spLocks noGrp="1"/>
          </p:cNvSpPr>
          <p:nvPr>
            <p:ph type="pic" idx="5"/>
          </p:nvPr>
        </p:nvSpPr>
        <p:spPr>
          <a:xfrm>
            <a:off x="2917030" y="1657350"/>
            <a:ext cx="2197800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2916016" y="3620408"/>
            <a:ext cx="22008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5343525" y="3188212"/>
            <a:ext cx="2199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16"/>
          <p:cNvSpPr>
            <a:spLocks noGrp="1"/>
          </p:cNvSpPr>
          <p:nvPr>
            <p:ph type="pic" idx="8"/>
          </p:nvPr>
        </p:nvSpPr>
        <p:spPr>
          <a:xfrm>
            <a:off x="5343524" y="1657350"/>
            <a:ext cx="2199000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9"/>
          </p:nvPr>
        </p:nvSpPr>
        <p:spPr>
          <a:xfrm>
            <a:off x="5343431" y="3620406"/>
            <a:ext cx="2202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2794607" y="1600200"/>
            <a:ext cx="0" cy="29718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5221671" y="1600200"/>
            <a:ext cx="0" cy="29751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2609140" y="-241862"/>
            <a:ext cx="3146700" cy="6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 rot="5400000">
            <a:off x="4700560" y="1850110"/>
            <a:ext cx="43695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 rot="5400000">
            <a:off x="1259709" y="-104840"/>
            <a:ext cx="4026600" cy="55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800" cy="31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66217" y="2146300"/>
            <a:ext cx="6619200" cy="14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66216" y="3583036"/>
            <a:ext cx="66192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27484" y="1545431"/>
            <a:ext cx="3297300" cy="31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marL="914400" lvl="1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marL="1371600" lvl="2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marL="1828800" lvl="3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marL="2286000" lvl="4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marL="2743200" lvl="5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marL="3200400" lvl="6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marL="3657600" lvl="7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marL="4114800" lvl="8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240870" y="1542069"/>
            <a:ext cx="32973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marL="914400" lvl="1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marL="1371600" lvl="2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marL="1828800" lvl="3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marL="2286000" lvl="4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marL="2743200" lvl="5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marL="3200400" lvl="6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marL="3657600" lvl="7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marL="4114800" lvl="8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27485" y="1428750"/>
            <a:ext cx="32973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27484" y="1885950"/>
            <a:ext cx="32973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marL="914400" lvl="1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marL="1371600" lvl="2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marL="1828800" lvl="3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marL="2286000" lvl="4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marL="2743200" lvl="5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marL="3200400" lvl="6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marL="3657600" lvl="7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marL="4114800" lvl="8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240871" y="1428750"/>
            <a:ext cx="32973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240871" y="1885950"/>
            <a:ext cx="32973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marL="914400" lvl="1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marL="1371600" lvl="2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marL="1828800" lvl="3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marL="2286000" lvl="4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marL="2743200" lvl="5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marL="3200400" lvl="6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marL="3657600" lvl="7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marL="4114800" lvl="8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66215" y="1085850"/>
            <a:ext cx="25509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88462" y="1085850"/>
            <a:ext cx="3897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04800" algn="l">
              <a:spcBef>
                <a:spcPts val="800"/>
              </a:spcBef>
              <a:spcAft>
                <a:spcPts val="0"/>
              </a:spcAft>
              <a:buSzPts val="1200"/>
              <a:buChar char="►"/>
              <a:defRPr sz="1500"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2pPr>
            <a:lvl3pPr marL="1371600" lvl="2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3pPr>
            <a:lvl4pPr marL="1828800" lvl="3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4pPr>
            <a:lvl5pPr marL="2286000" lvl="4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5pPr>
            <a:lvl6pPr marL="2743200" lvl="5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6pPr>
            <a:lvl7pPr marL="3200400" lvl="6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7pPr>
            <a:lvl8pPr marL="3657600" lvl="7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8pPr>
            <a:lvl9pPr marL="4114800" lvl="8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66215" y="2346960"/>
            <a:ext cx="25509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65430" y="1390644"/>
            <a:ext cx="38196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sz="27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66216" y="2743200"/>
            <a:ext cx="3813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002264"/>
            <a:ext cx="3027758" cy="314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169260"/>
            <a:ext cx="1141809" cy="17740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6456759" y="1257300"/>
            <a:ext cx="2114700" cy="21147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5999559" y="0"/>
            <a:ext cx="1202541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6454409" y="4572000"/>
            <a:ext cx="7453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7828359" y="0"/>
            <a:ext cx="514200" cy="85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800" cy="31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►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►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7616804" y="1342951"/>
            <a:ext cx="742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6713753" y="2418900"/>
            <a:ext cx="2894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cid:123661429332607020501390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ctrTitle"/>
          </p:nvPr>
        </p:nvSpPr>
        <p:spPr>
          <a:xfrm>
            <a:off x="0" y="976125"/>
            <a:ext cx="9050100" cy="2497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Defining Outreach: Engagement Strategies for Multiethnic Communities </a:t>
            </a:r>
            <a:endParaRPr sz="4800"/>
          </a:p>
        </p:txBody>
      </p:sp>
      <p:sp>
        <p:nvSpPr>
          <p:cNvPr id="148" name="Google Shape;148;p19"/>
          <p:cNvSpPr txBox="1">
            <a:spLocks noGrp="1"/>
          </p:cNvSpPr>
          <p:nvPr>
            <p:ph type="subTitle" idx="1"/>
          </p:nvPr>
        </p:nvSpPr>
        <p:spPr>
          <a:xfrm>
            <a:off x="179916" y="3831910"/>
            <a:ext cx="6619200" cy="64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Highline College Outreach Services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Fawzi Belal, Dominique Barnes, Aleyda Cervantes, Rashad Norris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477183" y="132314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Signature Events </a:t>
            </a:r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207234" y="107168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►"/>
            </a:pPr>
            <a:r>
              <a:rPr lang="en" sz="2400" dirty="0"/>
              <a:t>B</a:t>
            </a:r>
            <a:r>
              <a:rPr lang="en" sz="2400" dirty="0" smtClean="0"/>
              <a:t>lack </a:t>
            </a:r>
            <a:r>
              <a:rPr lang="en" sz="2400" dirty="0"/>
              <a:t>and Brown Male </a:t>
            </a:r>
            <a:r>
              <a:rPr lang="en" sz="2400" dirty="0" smtClean="0"/>
              <a:t>Summit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 dirty="0"/>
              <a:t>YELL Summit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 dirty="0"/>
              <a:t>High School Appreciation Day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 dirty="0"/>
              <a:t>Senior Signing Day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 dirty="0"/>
              <a:t>Campus Visits </a:t>
            </a:r>
            <a:endParaRPr sz="2400" dirty="0"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100" y="1071700"/>
            <a:ext cx="2431527" cy="314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77" y="3030926"/>
            <a:ext cx="3267106" cy="183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479833" y="110364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Shifting our Language</a:t>
            </a:r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body" idx="1"/>
          </p:nvPr>
        </p:nvSpPr>
        <p:spPr>
          <a:xfrm>
            <a:off x="322159" y="85143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48" y="693773"/>
            <a:ext cx="6111310" cy="42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involved</a:t>
            </a:r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body" idx="1"/>
          </p:nvPr>
        </p:nvSpPr>
        <p:spPr>
          <a:xfrm>
            <a:off x="656484" y="1304113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►"/>
            </a:pPr>
            <a:r>
              <a:rPr lang="en" sz="2400"/>
              <a:t>Campus Visits Email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/>
              <a:t>Volunteer during events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/>
              <a:t>Meet with us to learn more about your program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" sz="2400"/>
              <a:t>Self-actualization is key! 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546205" y="452100"/>
            <a:ext cx="31611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6139540" y="3891841"/>
            <a:ext cx="2770702" cy="53793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 smtClean="0"/>
              <a:t>Image: The mascot from on of the colleges our brilliant students make when they visit</a:t>
            </a:r>
            <a:endParaRPr dirty="0"/>
          </a:p>
        </p:txBody>
      </p:sp>
      <p:pic>
        <p:nvPicPr>
          <p:cNvPr id="7" name="Picture 6" descr="cid:1236614293326070205013901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7734" y="1011728"/>
            <a:ext cx="4649776" cy="2983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</a:t>
            </a: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656484" y="142128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What do you know about these communities? 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551183" y="302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to know Your Community </a:t>
            </a:r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1"/>
          </p:nvPr>
        </p:nvSpPr>
        <p:spPr>
          <a:xfrm>
            <a:off x="420434" y="112523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25" y="1125250"/>
            <a:ext cx="3961875" cy="2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500" y="2124163"/>
            <a:ext cx="4205101" cy="25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75" y="215975"/>
            <a:ext cx="5000250" cy="29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624" y="2100599"/>
            <a:ext cx="4665376" cy="272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Recruitment vs Engagement </a:t>
            </a:r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Numbers vs Relationships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Large groups vs one-on-one Relationships 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Engagement 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484584" y="1310263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Level 1 Engagement (Initial Contact) - To show visibility and awareness - Recruitment  </a:t>
            </a:r>
            <a:endParaRPr sz="20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Level 2 Intentional Outreach - College Experience - Student Engagement </a:t>
            </a:r>
            <a:endParaRPr sz="20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Level 3 Building Community - Community/ Group Engagement (Relational) 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 Initial Contact </a:t>
            </a:r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324234" y="1029038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►"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College Fairs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►"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Community Events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►"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Visual aid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►"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Weekend Events 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400" y="339550"/>
            <a:ext cx="3358926" cy="2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100" y="2571750"/>
            <a:ext cx="3045400" cy="22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Intentional Outreach </a:t>
            </a:r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-314800" y="965025"/>
            <a:ext cx="7489500" cy="358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►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 engagement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►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Programs/Pathway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►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Campus Visits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►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vs 4 year and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how they complement each other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►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classrooms visits/ Presentations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650" y="965025"/>
            <a:ext cx="3133400" cy="32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2650" y="965025"/>
            <a:ext cx="3133400" cy="32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599337" y="1425050"/>
            <a:ext cx="3057875" cy="22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Community Building </a:t>
            </a:r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354534" y="1145563"/>
            <a:ext cx="6709800" cy="314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►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One-on-one advising - Personal connection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►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Group advising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►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►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Mentoring groups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►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Smalls Groups 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100" y="1760400"/>
            <a:ext cx="3808574" cy="214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207</Words>
  <Application>Microsoft Office PowerPoint</Application>
  <PresentationFormat>On-screen Show (16:9)</PresentationFormat>
  <Paragraphs>51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Century Gothic</vt:lpstr>
      <vt:lpstr>Calibri</vt:lpstr>
      <vt:lpstr>Noto Sans Symbols</vt:lpstr>
      <vt:lpstr>Arial</vt:lpstr>
      <vt:lpstr>Ion</vt:lpstr>
      <vt:lpstr>Defining Outreach: Engagement Strategies for Multiethnic Communities </vt:lpstr>
      <vt:lpstr>Activity </vt:lpstr>
      <vt:lpstr>Get to know Your Community </vt:lpstr>
      <vt:lpstr>PowerPoint Presentation</vt:lpstr>
      <vt:lpstr>Recruitment vs Engagement </vt:lpstr>
      <vt:lpstr>Levels of Engagement </vt:lpstr>
      <vt:lpstr>1.  Initial Contact </vt:lpstr>
      <vt:lpstr>2. Intentional Outreach </vt:lpstr>
      <vt:lpstr>3. Community Building </vt:lpstr>
      <vt:lpstr>Signature Events </vt:lpstr>
      <vt:lpstr>Shifting our Language</vt:lpstr>
      <vt:lpstr>How to get involved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Outreach: Engagement Strategies for Multiethnic Communities </dc:title>
  <cp:lastModifiedBy>Cervantes, Aleyda</cp:lastModifiedBy>
  <cp:revision>2</cp:revision>
  <dcterms:modified xsi:type="dcterms:W3CDTF">2019-10-29T19:32:07Z</dcterms:modified>
</cp:coreProperties>
</file>