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3" r:id="rId3"/>
    <p:sldId id="265" r:id="rId4"/>
    <p:sldId id="258" r:id="rId5"/>
    <p:sldId id="266" r:id="rId6"/>
    <p:sldId id="267" r:id="rId7"/>
    <p:sldId id="268" r:id="rId8"/>
    <p:sldId id="269" r:id="rId9"/>
    <p:sldId id="27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Bernhagen" userId="f567f1fb8105b226" providerId="LiveId" clId="{4D78D0B5-9AE9-4ABE-B7CB-1B7DE5BEE6B9}"/>
    <pc:docChg chg="undo custSel addSld modSld">
      <pc:chgData name="Lisa Bernhagen" userId="f567f1fb8105b226" providerId="LiveId" clId="{4D78D0B5-9AE9-4ABE-B7CB-1B7DE5BEE6B9}" dt="2021-10-15T21:38:42.914" v="547"/>
      <pc:docMkLst>
        <pc:docMk/>
      </pc:docMkLst>
      <pc:sldChg chg="modSp mod">
        <pc:chgData name="Lisa Bernhagen" userId="f567f1fb8105b226" providerId="LiveId" clId="{4D78D0B5-9AE9-4ABE-B7CB-1B7DE5BEE6B9}" dt="2021-10-15T16:40:23.221" v="21" actId="20577"/>
        <pc:sldMkLst>
          <pc:docMk/>
          <pc:sldMk cId="3973334709" sldId="258"/>
        </pc:sldMkLst>
        <pc:spChg chg="mod">
          <ac:chgData name="Lisa Bernhagen" userId="f567f1fb8105b226" providerId="LiveId" clId="{4D78D0B5-9AE9-4ABE-B7CB-1B7DE5BEE6B9}" dt="2021-10-15T16:40:23.221" v="21" actId="20577"/>
          <ac:spMkLst>
            <pc:docMk/>
            <pc:sldMk cId="3973334709" sldId="258"/>
            <ac:spMk id="3" creationId="{7F15F664-7C47-444F-B8B0-D42E1F19CBC2}"/>
          </ac:spMkLst>
        </pc:spChg>
      </pc:sldChg>
      <pc:sldChg chg="modSp mod">
        <pc:chgData name="Lisa Bernhagen" userId="f567f1fb8105b226" providerId="LiveId" clId="{4D78D0B5-9AE9-4ABE-B7CB-1B7DE5BEE6B9}" dt="2021-10-15T16:44:22.502" v="355" actId="20577"/>
        <pc:sldMkLst>
          <pc:docMk/>
          <pc:sldMk cId="3115872351" sldId="266"/>
        </pc:sldMkLst>
        <pc:spChg chg="mod">
          <ac:chgData name="Lisa Bernhagen" userId="f567f1fb8105b226" providerId="LiveId" clId="{4D78D0B5-9AE9-4ABE-B7CB-1B7DE5BEE6B9}" dt="2021-10-15T16:43:38.093" v="285" actId="20577"/>
          <ac:spMkLst>
            <pc:docMk/>
            <pc:sldMk cId="3115872351" sldId="266"/>
            <ac:spMk id="2" creationId="{0D8F8E92-62F6-4655-92DF-4D4FB1A6E039}"/>
          </ac:spMkLst>
        </pc:spChg>
        <pc:spChg chg="mod">
          <ac:chgData name="Lisa Bernhagen" userId="f567f1fb8105b226" providerId="LiveId" clId="{4D78D0B5-9AE9-4ABE-B7CB-1B7DE5BEE6B9}" dt="2021-10-15T16:44:22.502" v="355" actId="20577"/>
          <ac:spMkLst>
            <pc:docMk/>
            <pc:sldMk cId="3115872351" sldId="266"/>
            <ac:spMk id="3" creationId="{7F15F664-7C47-444F-B8B0-D42E1F19CBC2}"/>
          </ac:spMkLst>
        </pc:spChg>
      </pc:sldChg>
      <pc:sldChg chg="modSp mod">
        <pc:chgData name="Lisa Bernhagen" userId="f567f1fb8105b226" providerId="LiveId" clId="{4D78D0B5-9AE9-4ABE-B7CB-1B7DE5BEE6B9}" dt="2021-10-15T16:42:54.965" v="270" actId="20577"/>
        <pc:sldMkLst>
          <pc:docMk/>
          <pc:sldMk cId="703659005" sldId="267"/>
        </pc:sldMkLst>
        <pc:spChg chg="mod">
          <ac:chgData name="Lisa Bernhagen" userId="f567f1fb8105b226" providerId="LiveId" clId="{4D78D0B5-9AE9-4ABE-B7CB-1B7DE5BEE6B9}" dt="2021-10-15T16:42:41.844" v="257" actId="20577"/>
          <ac:spMkLst>
            <pc:docMk/>
            <pc:sldMk cId="703659005" sldId="267"/>
            <ac:spMk id="2" creationId="{0D8F8E92-62F6-4655-92DF-4D4FB1A6E039}"/>
          </ac:spMkLst>
        </pc:spChg>
        <pc:spChg chg="mod">
          <ac:chgData name="Lisa Bernhagen" userId="f567f1fb8105b226" providerId="LiveId" clId="{4D78D0B5-9AE9-4ABE-B7CB-1B7DE5BEE6B9}" dt="2021-10-15T16:42:54.965" v="270" actId="20577"/>
          <ac:spMkLst>
            <pc:docMk/>
            <pc:sldMk cId="703659005" sldId="267"/>
            <ac:spMk id="3" creationId="{7F15F664-7C47-444F-B8B0-D42E1F19CBC2}"/>
          </ac:spMkLst>
        </pc:spChg>
      </pc:sldChg>
      <pc:sldChg chg="modSp new mod">
        <pc:chgData name="Lisa Bernhagen" userId="f567f1fb8105b226" providerId="LiveId" clId="{4D78D0B5-9AE9-4ABE-B7CB-1B7DE5BEE6B9}" dt="2021-10-15T16:44:51.148" v="387" actId="20577"/>
        <pc:sldMkLst>
          <pc:docMk/>
          <pc:sldMk cId="54437115" sldId="268"/>
        </pc:sldMkLst>
        <pc:spChg chg="mod">
          <ac:chgData name="Lisa Bernhagen" userId="f567f1fb8105b226" providerId="LiveId" clId="{4D78D0B5-9AE9-4ABE-B7CB-1B7DE5BEE6B9}" dt="2021-10-15T16:44:51.148" v="387" actId="20577"/>
          <ac:spMkLst>
            <pc:docMk/>
            <pc:sldMk cId="54437115" sldId="268"/>
            <ac:spMk id="2" creationId="{62765249-3ABF-4575-931F-EC52CB39D54C}"/>
          </ac:spMkLst>
        </pc:spChg>
      </pc:sldChg>
      <pc:sldChg chg="modSp add mod">
        <pc:chgData name="Lisa Bernhagen" userId="f567f1fb8105b226" providerId="LiveId" clId="{4D78D0B5-9AE9-4ABE-B7CB-1B7DE5BEE6B9}" dt="2021-10-15T17:49:26.954" v="504" actId="5793"/>
        <pc:sldMkLst>
          <pc:docMk/>
          <pc:sldMk cId="568656732" sldId="269"/>
        </pc:sldMkLst>
        <pc:spChg chg="mod">
          <ac:chgData name="Lisa Bernhagen" userId="f567f1fb8105b226" providerId="LiveId" clId="{4D78D0B5-9AE9-4ABE-B7CB-1B7DE5BEE6B9}" dt="2021-10-15T17:48:30.946" v="475" actId="20577"/>
          <ac:spMkLst>
            <pc:docMk/>
            <pc:sldMk cId="568656732" sldId="269"/>
            <ac:spMk id="2" creationId="{62765249-3ABF-4575-931F-EC52CB39D54C}"/>
          </ac:spMkLst>
        </pc:spChg>
        <pc:spChg chg="mod">
          <ac:chgData name="Lisa Bernhagen" userId="f567f1fb8105b226" providerId="LiveId" clId="{4D78D0B5-9AE9-4ABE-B7CB-1B7DE5BEE6B9}" dt="2021-10-15T17:49:26.954" v="504" actId="5793"/>
          <ac:spMkLst>
            <pc:docMk/>
            <pc:sldMk cId="568656732" sldId="269"/>
            <ac:spMk id="3" creationId="{6B8D9092-ADCF-4867-945D-078FEAF2F6EE}"/>
          </ac:spMkLst>
        </pc:spChg>
      </pc:sldChg>
      <pc:sldChg chg="modSp new mod">
        <pc:chgData name="Lisa Bernhagen" userId="f567f1fb8105b226" providerId="LiveId" clId="{4D78D0B5-9AE9-4ABE-B7CB-1B7DE5BEE6B9}" dt="2021-10-15T21:38:42.914" v="547"/>
        <pc:sldMkLst>
          <pc:docMk/>
          <pc:sldMk cId="3182983104" sldId="270"/>
        </pc:sldMkLst>
        <pc:spChg chg="mod">
          <ac:chgData name="Lisa Bernhagen" userId="f567f1fb8105b226" providerId="LiveId" clId="{4D78D0B5-9AE9-4ABE-B7CB-1B7DE5BEE6B9}" dt="2021-10-15T21:38:36.295" v="544" actId="27636"/>
          <ac:spMkLst>
            <pc:docMk/>
            <pc:sldMk cId="3182983104" sldId="270"/>
            <ac:spMk id="2" creationId="{AC54EA53-3C82-4E39-BBDA-3C603CA45F07}"/>
          </ac:spMkLst>
        </pc:spChg>
        <pc:spChg chg="mod">
          <ac:chgData name="Lisa Bernhagen" userId="f567f1fb8105b226" providerId="LiveId" clId="{4D78D0B5-9AE9-4ABE-B7CB-1B7DE5BEE6B9}" dt="2021-10-15T21:38:42.914" v="547"/>
          <ac:spMkLst>
            <pc:docMk/>
            <pc:sldMk cId="3182983104" sldId="270"/>
            <ac:spMk id="3" creationId="{97F48992-116D-403B-8151-876DF9D8001A}"/>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10/15/2021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10/15/2021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10/15/2021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10/15/2021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10/15/2021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10/15/2021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10/15/2021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10/15/2021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10/15/2021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75E30-45A7-4C8D-8330-E732D7EE4386}"/>
              </a:ext>
            </a:extLst>
          </p:cNvPr>
          <p:cNvSpPr>
            <a:spLocks noGrp="1"/>
          </p:cNvSpPr>
          <p:nvPr>
            <p:ph type="ctrTitle"/>
          </p:nvPr>
        </p:nvSpPr>
        <p:spPr/>
        <p:txBody>
          <a:bodyPr/>
          <a:lstStyle/>
          <a:p>
            <a:r>
              <a:rPr lang="en-US" dirty="0"/>
              <a:t>Complete your IE Plan planning</a:t>
            </a:r>
          </a:p>
        </p:txBody>
      </p:sp>
      <p:sp>
        <p:nvSpPr>
          <p:cNvPr id="3" name="Subtitle 2">
            <a:extLst>
              <a:ext uri="{FF2B5EF4-FFF2-40B4-BE49-F238E27FC236}">
                <a16:creationId xmlns:a16="http://schemas.microsoft.com/office/drawing/2014/main" id="{8310E053-A840-4A75-A86F-675E760C062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9063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7A65-2D3B-4618-8338-1724A283A652}"/>
              </a:ext>
            </a:extLst>
          </p:cNvPr>
          <p:cNvSpPr>
            <a:spLocks noGrp="1"/>
          </p:cNvSpPr>
          <p:nvPr>
            <p:ph type="title"/>
          </p:nvPr>
        </p:nvSpPr>
        <p:spPr/>
        <p:txBody>
          <a:bodyPr>
            <a:normAutofit fontScale="90000"/>
          </a:bodyPr>
          <a:lstStyle/>
          <a:p>
            <a:r>
              <a:rPr lang="en-US" dirty="0"/>
              <a:t>How are you doing today, for real?</a:t>
            </a:r>
          </a:p>
        </p:txBody>
      </p:sp>
      <p:sp>
        <p:nvSpPr>
          <p:cNvPr id="3" name="Content Placeholder 2">
            <a:extLst>
              <a:ext uri="{FF2B5EF4-FFF2-40B4-BE49-F238E27FC236}">
                <a16:creationId xmlns:a16="http://schemas.microsoft.com/office/drawing/2014/main" id="{D9192F4F-E15F-4A7D-8C1C-6ADE3089ABEA}"/>
              </a:ext>
            </a:extLst>
          </p:cNvPr>
          <p:cNvSpPr>
            <a:spLocks noGrp="1"/>
          </p:cNvSpPr>
          <p:nvPr>
            <p:ph idx="1"/>
          </p:nvPr>
        </p:nvSpPr>
        <p:spPr/>
        <p:txBody>
          <a:bodyPr/>
          <a:lstStyle/>
          <a:p>
            <a:pPr algn="l"/>
            <a:r>
              <a:rPr lang="en-US" b="0" i="0" dirty="0">
                <a:effectLst/>
                <a:latin typeface="Open Sans" panose="020B0606030504020204" pitchFamily="34" charset="0"/>
              </a:rPr>
              <a:t> Type an answer in the chat</a:t>
            </a:r>
          </a:p>
          <a:p>
            <a:endParaRPr lang="en-US" dirty="0"/>
          </a:p>
        </p:txBody>
      </p:sp>
    </p:spTree>
    <p:extLst>
      <p:ext uri="{BB962C8B-B14F-4D97-AF65-F5344CB8AC3E}">
        <p14:creationId xmlns:p14="http://schemas.microsoft.com/office/powerpoint/2010/main" val="712716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7A65-2D3B-4618-8338-1724A283A652}"/>
              </a:ext>
            </a:extLst>
          </p:cNvPr>
          <p:cNvSpPr>
            <a:spLocks noGrp="1"/>
          </p:cNvSpPr>
          <p:nvPr>
            <p:ph type="title"/>
          </p:nvPr>
        </p:nvSpPr>
        <p:spPr/>
        <p:txBody>
          <a:bodyPr>
            <a:normAutofit fontScale="90000"/>
          </a:bodyPr>
          <a:lstStyle/>
          <a:p>
            <a:r>
              <a:rPr lang="en-US" dirty="0"/>
              <a:t>What is some adulting you had to do this morning before work?</a:t>
            </a:r>
          </a:p>
        </p:txBody>
      </p:sp>
      <p:sp>
        <p:nvSpPr>
          <p:cNvPr id="3" name="Content Placeholder 2">
            <a:extLst>
              <a:ext uri="{FF2B5EF4-FFF2-40B4-BE49-F238E27FC236}">
                <a16:creationId xmlns:a16="http://schemas.microsoft.com/office/drawing/2014/main" id="{D9192F4F-E15F-4A7D-8C1C-6ADE3089ABEA}"/>
              </a:ext>
            </a:extLst>
          </p:cNvPr>
          <p:cNvSpPr>
            <a:spLocks noGrp="1"/>
          </p:cNvSpPr>
          <p:nvPr>
            <p:ph idx="1"/>
          </p:nvPr>
        </p:nvSpPr>
        <p:spPr/>
        <p:txBody>
          <a:bodyPr/>
          <a:lstStyle/>
          <a:p>
            <a:pPr marL="0" indent="0" algn="l">
              <a:buNone/>
            </a:pPr>
            <a:r>
              <a:rPr lang="en-US" dirty="0">
                <a:latin typeface="Open Sans" panose="020B0606030504020204" pitchFamily="34" charset="0"/>
              </a:rPr>
              <a:t>Answers to type in the chat  might include</a:t>
            </a:r>
            <a:r>
              <a:rPr lang="en-US" b="0" i="0" dirty="0">
                <a:effectLst/>
                <a:latin typeface="Open Sans" panose="020B0606030504020204" pitchFamily="34" charset="0"/>
              </a:rPr>
              <a:t> </a:t>
            </a:r>
          </a:p>
          <a:p>
            <a:pPr algn="l"/>
            <a:r>
              <a:rPr lang="en-US" b="0" i="0" dirty="0">
                <a:effectLst/>
                <a:latin typeface="Open Sans" panose="020B0606030504020204" pitchFamily="34" charset="0"/>
              </a:rPr>
              <a:t>Feed the cat</a:t>
            </a:r>
          </a:p>
          <a:p>
            <a:pPr algn="l"/>
            <a:r>
              <a:rPr lang="en-US" dirty="0">
                <a:latin typeface="Open Sans" panose="020B0606030504020204" pitchFamily="34" charset="0"/>
              </a:rPr>
              <a:t>Drive your kid to school</a:t>
            </a:r>
          </a:p>
          <a:p>
            <a:pPr algn="l"/>
            <a:r>
              <a:rPr lang="en-US" dirty="0">
                <a:latin typeface="Open Sans" panose="020B0606030504020204" pitchFamily="34" charset="0"/>
              </a:rPr>
              <a:t>Take a shower</a:t>
            </a:r>
          </a:p>
          <a:p>
            <a:pPr algn="l"/>
            <a:r>
              <a:rPr lang="en-US" dirty="0">
                <a:latin typeface="Open Sans" panose="020B0606030504020204" pitchFamily="34" charset="0"/>
              </a:rPr>
              <a:t>Clean the kitchen</a:t>
            </a:r>
          </a:p>
          <a:p>
            <a:pPr algn="l"/>
            <a:r>
              <a:rPr lang="en-US" dirty="0">
                <a:latin typeface="Open Sans" panose="020B0606030504020204" pitchFamily="34" charset="0"/>
              </a:rPr>
              <a:t>Put on pants</a:t>
            </a:r>
          </a:p>
          <a:p>
            <a:pPr algn="l"/>
            <a:r>
              <a:rPr lang="en-US" dirty="0" err="1">
                <a:latin typeface="Open Sans" panose="020B0606030504020204" pitchFamily="34" charset="0"/>
              </a:rPr>
              <a:t>Etc</a:t>
            </a:r>
            <a:endParaRPr lang="en-US" dirty="0">
              <a:latin typeface="Open Sans" panose="020B0606030504020204" pitchFamily="34" charset="0"/>
            </a:endParaRPr>
          </a:p>
          <a:p>
            <a:pPr algn="l"/>
            <a:r>
              <a:rPr lang="en-US" dirty="0" err="1">
                <a:latin typeface="Open Sans" panose="020B0606030504020204" pitchFamily="34" charset="0"/>
              </a:rPr>
              <a:t>Etc</a:t>
            </a:r>
            <a:endParaRPr lang="en-US" dirty="0">
              <a:latin typeface="Open Sans" panose="020B0606030504020204" pitchFamily="34" charset="0"/>
            </a:endParaRPr>
          </a:p>
          <a:p>
            <a:pPr algn="l"/>
            <a:r>
              <a:rPr lang="en-US" dirty="0">
                <a:latin typeface="Open Sans" panose="020B0606030504020204" pitchFamily="34" charset="0"/>
              </a:rPr>
              <a:t>Etc.</a:t>
            </a:r>
          </a:p>
          <a:p>
            <a:pPr algn="l"/>
            <a:endParaRPr lang="en-US" dirty="0">
              <a:solidFill>
                <a:srgbClr val="444444"/>
              </a:solidFill>
              <a:latin typeface="Open Sans" panose="020B0606030504020204" pitchFamily="34" charset="0"/>
            </a:endParaRPr>
          </a:p>
        </p:txBody>
      </p:sp>
    </p:spTree>
    <p:extLst>
      <p:ext uri="{BB962C8B-B14F-4D97-AF65-F5344CB8AC3E}">
        <p14:creationId xmlns:p14="http://schemas.microsoft.com/office/powerpoint/2010/main" val="78364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F8E92-62F6-4655-92DF-4D4FB1A6E039}"/>
              </a:ext>
            </a:extLst>
          </p:cNvPr>
          <p:cNvSpPr>
            <a:spLocks noGrp="1"/>
          </p:cNvSpPr>
          <p:nvPr>
            <p:ph type="title"/>
          </p:nvPr>
        </p:nvSpPr>
        <p:spPr/>
        <p:txBody>
          <a:bodyPr>
            <a:normAutofit fontScale="90000"/>
          </a:bodyPr>
          <a:lstStyle/>
          <a:p>
            <a:r>
              <a:rPr lang="en-US" dirty="0"/>
              <a:t>Institutional Effectiveness Committee</a:t>
            </a:r>
          </a:p>
        </p:txBody>
      </p:sp>
      <p:sp>
        <p:nvSpPr>
          <p:cNvPr id="3" name="Content Placeholder 2">
            <a:extLst>
              <a:ext uri="{FF2B5EF4-FFF2-40B4-BE49-F238E27FC236}">
                <a16:creationId xmlns:a16="http://schemas.microsoft.com/office/drawing/2014/main" id="{7F15F664-7C47-444F-B8B0-D42E1F19CBC2}"/>
              </a:ext>
            </a:extLst>
          </p:cNvPr>
          <p:cNvSpPr>
            <a:spLocks noGrp="1"/>
          </p:cNvSpPr>
          <p:nvPr>
            <p:ph idx="1"/>
          </p:nvPr>
        </p:nvSpPr>
        <p:spPr/>
        <p:txBody>
          <a:bodyPr>
            <a:normAutofit/>
          </a:bodyPr>
          <a:lstStyle/>
          <a:p>
            <a:pPr marL="0" indent="0" rtl="0">
              <a:spcBef>
                <a:spcPts val="0"/>
              </a:spcBef>
              <a:spcAft>
                <a:spcPts val="0"/>
              </a:spcAft>
              <a:buNone/>
            </a:pPr>
            <a:r>
              <a:rPr lang="en-US" sz="2800" b="0" i="0" u="none" strike="noStrike" dirty="0">
                <a:solidFill>
                  <a:srgbClr val="000000"/>
                </a:solidFill>
                <a:effectLst/>
                <a:latin typeface="Arial" panose="020B0604020202020204" pitchFamily="34" charset="0"/>
              </a:rPr>
              <a:t>We are members of the Institutional Effectiveness Committee.  </a:t>
            </a:r>
          </a:p>
          <a:p>
            <a:pPr marL="0" indent="0" rtl="0">
              <a:spcBef>
                <a:spcPts val="0"/>
              </a:spcBef>
              <a:spcAft>
                <a:spcPts val="0"/>
              </a:spcAft>
              <a:buNone/>
            </a:pPr>
            <a:endParaRPr lang="en-US" sz="2800" dirty="0">
              <a:solidFill>
                <a:srgbClr val="000000"/>
              </a:solidFill>
              <a:latin typeface="Arial" panose="020B0604020202020204" pitchFamily="34" charset="0"/>
            </a:endParaRPr>
          </a:p>
          <a:p>
            <a:pPr marL="0" indent="0" rtl="0">
              <a:spcBef>
                <a:spcPts val="0"/>
              </a:spcBef>
              <a:spcAft>
                <a:spcPts val="0"/>
              </a:spcAft>
              <a:buNone/>
            </a:pPr>
            <a:r>
              <a:rPr lang="en-US" sz="2800" b="0" i="0" u="none" strike="noStrike" dirty="0">
                <a:solidFill>
                  <a:srgbClr val="000000"/>
                </a:solidFill>
                <a:effectLst/>
                <a:latin typeface="Arial" panose="020B0604020202020204" pitchFamily="34" charset="0"/>
              </a:rPr>
              <a:t>IEC is charged </a:t>
            </a:r>
            <a:r>
              <a:rPr lang="en-US" sz="2800" dirty="0">
                <a:solidFill>
                  <a:srgbClr val="000000"/>
                </a:solidFill>
                <a:latin typeface="Arial" panose="020B0604020202020204" pitchFamily="34" charset="0"/>
              </a:rPr>
              <a:t>to</a:t>
            </a:r>
            <a:r>
              <a:rPr lang="en-US" sz="2800" b="0" i="0" u="none" strike="noStrike" dirty="0">
                <a:solidFill>
                  <a:srgbClr val="000000"/>
                </a:solidFill>
                <a:effectLst/>
                <a:latin typeface="Arial" panose="020B0604020202020204" pitchFamily="34" charset="0"/>
              </a:rPr>
              <a:t> help the campus with the Mission Fulfillment Report and the Institutional Effectiveness Plans, related to</a:t>
            </a:r>
            <a:r>
              <a:rPr lang="en-US" sz="2800" dirty="0">
                <a:solidFill>
                  <a:srgbClr val="000000"/>
                </a:solidFill>
                <a:latin typeface="Arial" panose="020B0604020202020204" pitchFamily="34" charset="0"/>
              </a:rPr>
              <a:t> the accreditation process</a:t>
            </a:r>
            <a:r>
              <a:rPr lang="en-US" sz="2800" b="0" i="0" u="none" strike="noStrike" dirty="0">
                <a:solidFill>
                  <a:srgbClr val="000000"/>
                </a:solidFill>
                <a:effectLst/>
                <a:latin typeface="Arial" panose="020B0604020202020204" pitchFamily="34" charset="0"/>
              </a:rPr>
              <a:t>. </a:t>
            </a:r>
            <a:endParaRPr lang="en-US" sz="2800" dirty="0"/>
          </a:p>
        </p:txBody>
      </p:sp>
    </p:spTree>
    <p:extLst>
      <p:ext uri="{BB962C8B-B14F-4D97-AF65-F5344CB8AC3E}">
        <p14:creationId xmlns:p14="http://schemas.microsoft.com/office/powerpoint/2010/main" val="3973334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F8E92-62F6-4655-92DF-4D4FB1A6E039}"/>
              </a:ext>
            </a:extLst>
          </p:cNvPr>
          <p:cNvSpPr>
            <a:spLocks noGrp="1"/>
          </p:cNvSpPr>
          <p:nvPr>
            <p:ph type="title"/>
          </p:nvPr>
        </p:nvSpPr>
        <p:spPr/>
        <p:txBody>
          <a:bodyPr>
            <a:normAutofit/>
          </a:bodyPr>
          <a:lstStyle/>
          <a:p>
            <a:r>
              <a:rPr lang="en-US" dirty="0"/>
              <a:t>Why IE Plans?</a:t>
            </a:r>
          </a:p>
        </p:txBody>
      </p:sp>
      <p:sp>
        <p:nvSpPr>
          <p:cNvPr id="3" name="Content Placeholder 2">
            <a:extLst>
              <a:ext uri="{FF2B5EF4-FFF2-40B4-BE49-F238E27FC236}">
                <a16:creationId xmlns:a16="http://schemas.microsoft.com/office/drawing/2014/main" id="{7F15F664-7C47-444F-B8B0-D42E1F19CBC2}"/>
              </a:ext>
            </a:extLst>
          </p:cNvPr>
          <p:cNvSpPr>
            <a:spLocks noGrp="1"/>
          </p:cNvSpPr>
          <p:nvPr>
            <p:ph idx="1"/>
          </p:nvPr>
        </p:nvSpPr>
        <p:spPr/>
        <p:txBody>
          <a:bodyPr/>
          <a:lstStyle/>
          <a:p>
            <a:pPr marL="0" indent="0" rtl="0">
              <a:spcBef>
                <a:spcPts val="0"/>
              </a:spcBef>
              <a:spcAft>
                <a:spcPts val="0"/>
              </a:spcAft>
              <a:buNone/>
            </a:pPr>
            <a:r>
              <a:rPr lang="en-US" sz="2400" b="0" i="0" u="none" strike="noStrike" dirty="0">
                <a:solidFill>
                  <a:srgbClr val="000000"/>
                </a:solidFill>
                <a:effectLst/>
                <a:latin typeface="Arial" panose="020B0604020202020204" pitchFamily="34" charset="0"/>
              </a:rPr>
              <a:t>Same as the Mission Fulfillment Report, the Institutional Effectiveness Plans have two purposes:</a:t>
            </a:r>
            <a:br>
              <a:rPr lang="en-US" sz="2400" b="0" i="0" u="none" strike="noStrike" dirty="0">
                <a:solidFill>
                  <a:srgbClr val="000000"/>
                </a:solidFill>
                <a:effectLst/>
                <a:latin typeface="Arial" panose="020B0604020202020204" pitchFamily="34" charset="0"/>
              </a:rPr>
            </a:br>
            <a:endParaRPr lang="en-US" sz="2400" dirty="0">
              <a:effectLst/>
            </a:endParaRPr>
          </a:p>
          <a:p>
            <a:pPr rtl="0" fontAlgn="base">
              <a:spcBef>
                <a:spcPts val="0"/>
              </a:spcBef>
              <a:spcAft>
                <a:spcPts val="0"/>
              </a:spcAft>
              <a:buFont typeface="+mj-lt"/>
              <a:buAutoNum type="arabicPeriod"/>
            </a:pPr>
            <a:r>
              <a:rPr lang="en-US" sz="2400" b="0" i="0" u="none" strike="noStrike" dirty="0">
                <a:solidFill>
                  <a:srgbClr val="000000"/>
                </a:solidFill>
                <a:effectLst/>
                <a:latin typeface="Arial" panose="020B0604020202020204" pitchFamily="34" charset="0"/>
              </a:rPr>
              <a:t>To show stakeholders that we are regularly examining and assessing our evidence and planning how to improve our services </a:t>
            </a:r>
            <a:br>
              <a:rPr lang="en-US" sz="2400" b="0" i="0" u="none" strike="noStrike" dirty="0">
                <a:solidFill>
                  <a:srgbClr val="000000"/>
                </a:solidFill>
                <a:effectLst/>
                <a:latin typeface="Arial" panose="020B0604020202020204" pitchFamily="34" charset="0"/>
              </a:rPr>
            </a:br>
            <a:endParaRPr lang="en-US" sz="2400" b="0" i="0" u="none" strike="noStrike" dirty="0">
              <a:solidFill>
                <a:srgbClr val="000000"/>
              </a:solidFill>
              <a:effectLst/>
              <a:latin typeface="Arial" panose="020B0604020202020204" pitchFamily="34" charset="0"/>
            </a:endParaRPr>
          </a:p>
          <a:p>
            <a:pPr rtl="0" fontAlgn="base">
              <a:spcBef>
                <a:spcPts val="0"/>
              </a:spcBef>
              <a:spcAft>
                <a:spcPts val="0"/>
              </a:spcAft>
              <a:buFont typeface="+mj-lt"/>
              <a:buAutoNum type="arabicPeriod"/>
            </a:pPr>
            <a:r>
              <a:rPr lang="en-US" sz="2400" b="0" i="0" u="none" strike="noStrike" dirty="0">
                <a:solidFill>
                  <a:srgbClr val="000000"/>
                </a:solidFill>
                <a:effectLst/>
                <a:latin typeface="Arial" panose="020B0604020202020204" pitchFamily="34" charset="0"/>
              </a:rPr>
              <a:t>To help us </a:t>
            </a:r>
            <a:r>
              <a:rPr lang="en-US" sz="2400" dirty="0">
                <a:solidFill>
                  <a:srgbClr val="000000"/>
                </a:solidFill>
                <a:latin typeface="Arial" panose="020B0604020202020204" pitchFamily="34" charset="0"/>
              </a:rPr>
              <a:t>discuss</a:t>
            </a:r>
            <a:r>
              <a:rPr lang="en-US" sz="2400" b="0" i="0" u="none" strike="noStrike" dirty="0">
                <a:solidFill>
                  <a:srgbClr val="000000"/>
                </a:solidFill>
                <a:effectLst/>
                <a:latin typeface="Arial" panose="020B0604020202020204" pitchFamily="34" charset="0"/>
              </a:rPr>
              <a:t> our evidence and plan improvements that support our department mission, college mission, and core themes. </a:t>
            </a:r>
          </a:p>
          <a:p>
            <a:pPr marL="0" indent="0" rtl="0" fontAlgn="base">
              <a:spcBef>
                <a:spcPts val="0"/>
              </a:spcBef>
              <a:spcAft>
                <a:spcPts val="0"/>
              </a:spcAft>
              <a:buNone/>
            </a:pPr>
            <a:endParaRPr lang="en-US" dirty="0">
              <a:solidFill>
                <a:srgbClr val="000000"/>
              </a:solidFill>
              <a:latin typeface="Arial" panose="020B0604020202020204" pitchFamily="34" charset="0"/>
            </a:endParaRPr>
          </a:p>
          <a:p>
            <a:pPr marL="0" indent="0" rtl="0">
              <a:spcBef>
                <a:spcPts val="0"/>
              </a:spcBef>
              <a:spcAft>
                <a:spcPts val="0"/>
              </a:spcAft>
              <a:buNone/>
            </a:pPr>
            <a:endParaRPr lang="en-US" dirty="0"/>
          </a:p>
        </p:txBody>
      </p:sp>
    </p:spTree>
    <p:extLst>
      <p:ext uri="{BB962C8B-B14F-4D97-AF65-F5344CB8AC3E}">
        <p14:creationId xmlns:p14="http://schemas.microsoft.com/office/powerpoint/2010/main" val="3115872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F8E92-62F6-4655-92DF-4D4FB1A6E039}"/>
              </a:ext>
            </a:extLst>
          </p:cNvPr>
          <p:cNvSpPr>
            <a:spLocks noGrp="1"/>
          </p:cNvSpPr>
          <p:nvPr>
            <p:ph type="title"/>
          </p:nvPr>
        </p:nvSpPr>
        <p:spPr/>
        <p:txBody>
          <a:bodyPr>
            <a:normAutofit/>
          </a:bodyPr>
          <a:lstStyle/>
          <a:p>
            <a:r>
              <a:rPr lang="en-US" dirty="0"/>
              <a:t>Outcomes of today</a:t>
            </a:r>
          </a:p>
        </p:txBody>
      </p:sp>
      <p:sp>
        <p:nvSpPr>
          <p:cNvPr id="3" name="Content Placeholder 2">
            <a:extLst>
              <a:ext uri="{FF2B5EF4-FFF2-40B4-BE49-F238E27FC236}">
                <a16:creationId xmlns:a16="http://schemas.microsoft.com/office/drawing/2014/main" id="{7F15F664-7C47-444F-B8B0-D42E1F19CBC2}"/>
              </a:ext>
            </a:extLst>
          </p:cNvPr>
          <p:cNvSpPr>
            <a:spLocks noGrp="1"/>
          </p:cNvSpPr>
          <p:nvPr>
            <p:ph idx="1"/>
          </p:nvPr>
        </p:nvSpPr>
        <p:spPr/>
        <p:txBody>
          <a:bodyPr/>
          <a:lstStyle/>
          <a:p>
            <a:pPr marL="0" indent="0">
              <a:spcBef>
                <a:spcPts val="0"/>
              </a:spcBef>
              <a:buNone/>
            </a:pPr>
            <a:r>
              <a:rPr lang="en-US" sz="2800" dirty="0">
                <a:latin typeface="Open Sans" panose="020B0606030504020204" pitchFamily="34" charset="0"/>
              </a:rPr>
              <a:t>W</a:t>
            </a:r>
            <a:r>
              <a:rPr lang="en-US" sz="2800" b="0" i="0" dirty="0">
                <a:effectLst/>
                <a:latin typeface="Open Sans" panose="020B0606030504020204" pitchFamily="34" charset="0"/>
              </a:rPr>
              <a:t>e hope you leave with</a:t>
            </a:r>
          </a:p>
          <a:p>
            <a:pPr marL="0" indent="0">
              <a:spcBef>
                <a:spcPts val="0"/>
              </a:spcBef>
              <a:buNone/>
            </a:pPr>
            <a:endParaRPr lang="en-US" sz="2800" b="0" i="0" dirty="0">
              <a:effectLst/>
              <a:latin typeface="Open Sans" panose="020B0606030504020204" pitchFamily="34" charset="0"/>
            </a:endParaRPr>
          </a:p>
          <a:p>
            <a:pPr marL="514350" indent="-514350">
              <a:spcBef>
                <a:spcPts val="0"/>
              </a:spcBef>
              <a:buAutoNum type="arabicPeriod"/>
            </a:pPr>
            <a:r>
              <a:rPr lang="en-US" sz="2800" dirty="0">
                <a:latin typeface="Open Sans" panose="020B0606030504020204" pitchFamily="34" charset="0"/>
              </a:rPr>
              <a:t>A plan of next steps for how to complete your </a:t>
            </a:r>
            <a:r>
              <a:rPr lang="en-US" sz="2800" b="0" i="0" dirty="0">
                <a:effectLst/>
                <a:latin typeface="Open Sans" panose="020B0606030504020204" pitchFamily="34" charset="0"/>
              </a:rPr>
              <a:t>IE Plan process </a:t>
            </a:r>
            <a:br>
              <a:rPr lang="en-US" sz="2800" b="0" i="0" dirty="0">
                <a:effectLst/>
                <a:latin typeface="Open Sans" panose="020B0606030504020204" pitchFamily="34" charset="0"/>
              </a:rPr>
            </a:br>
            <a:endParaRPr lang="en-US" sz="2800" b="0" i="0" dirty="0">
              <a:effectLst/>
              <a:latin typeface="Open Sans" panose="020B0606030504020204" pitchFamily="34" charset="0"/>
            </a:endParaRPr>
          </a:p>
          <a:p>
            <a:pPr marL="514350" indent="-514350">
              <a:spcBef>
                <a:spcPts val="0"/>
              </a:spcBef>
              <a:buAutoNum type="arabicPeriod"/>
            </a:pPr>
            <a:r>
              <a:rPr lang="en-US" sz="2800" b="0" i="0" dirty="0">
                <a:effectLst/>
                <a:latin typeface="Open Sans" panose="020B0606030504020204" pitchFamily="34" charset="0"/>
              </a:rPr>
              <a:t>Understanding how the IE Plan can help your department focus its equity work</a:t>
            </a:r>
          </a:p>
          <a:p>
            <a:pPr marL="0" indent="0">
              <a:spcBef>
                <a:spcPts val="0"/>
              </a:spcBef>
              <a:buNone/>
            </a:pPr>
            <a:endParaRPr lang="en-US" sz="1800" b="0" i="0" u="none" strike="noStrike" dirty="0">
              <a:solidFill>
                <a:srgbClr val="000000"/>
              </a:solidFill>
              <a:effectLst/>
              <a:latin typeface="Arial" panose="020B0604020202020204" pitchFamily="34" charset="0"/>
            </a:endParaRPr>
          </a:p>
          <a:p>
            <a:pPr marL="0" indent="0" rtl="0">
              <a:spcBef>
                <a:spcPts val="0"/>
              </a:spcBef>
              <a:spcAft>
                <a:spcPts val="0"/>
              </a:spcAft>
              <a:buNone/>
            </a:pPr>
            <a:endParaRPr lang="en-US" dirty="0"/>
          </a:p>
        </p:txBody>
      </p:sp>
    </p:spTree>
    <p:extLst>
      <p:ext uri="{BB962C8B-B14F-4D97-AF65-F5344CB8AC3E}">
        <p14:creationId xmlns:p14="http://schemas.microsoft.com/office/powerpoint/2010/main" val="703659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65249-3ABF-4575-931F-EC52CB39D54C}"/>
              </a:ext>
            </a:extLst>
          </p:cNvPr>
          <p:cNvSpPr>
            <a:spLocks noGrp="1"/>
          </p:cNvSpPr>
          <p:nvPr>
            <p:ph type="title"/>
          </p:nvPr>
        </p:nvSpPr>
        <p:spPr/>
        <p:txBody>
          <a:bodyPr/>
          <a:lstStyle/>
          <a:p>
            <a:r>
              <a:rPr lang="en-US" dirty="0"/>
              <a:t>Who is here? Take the poll</a:t>
            </a:r>
          </a:p>
        </p:txBody>
      </p:sp>
      <p:sp>
        <p:nvSpPr>
          <p:cNvPr id="3" name="Content Placeholder 2">
            <a:extLst>
              <a:ext uri="{FF2B5EF4-FFF2-40B4-BE49-F238E27FC236}">
                <a16:creationId xmlns:a16="http://schemas.microsoft.com/office/drawing/2014/main" id="{6B8D9092-ADCF-4867-945D-078FEAF2F6EE}"/>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54437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65249-3ABF-4575-931F-EC52CB39D54C}"/>
              </a:ext>
            </a:extLst>
          </p:cNvPr>
          <p:cNvSpPr>
            <a:spLocks noGrp="1"/>
          </p:cNvSpPr>
          <p:nvPr>
            <p:ph type="title"/>
          </p:nvPr>
        </p:nvSpPr>
        <p:spPr/>
        <p:txBody>
          <a:bodyPr>
            <a:normAutofit/>
          </a:bodyPr>
          <a:lstStyle/>
          <a:p>
            <a:r>
              <a:rPr lang="en-US" sz="4000" dirty="0">
                <a:latin typeface="Calibri" panose="020F0502020204030204" pitchFamily="34" charset="0"/>
                <a:ea typeface="Calibri" panose="020F0502020204030204" pitchFamily="34" charset="0"/>
              </a:rPr>
              <a:t>Items that will help your work today</a:t>
            </a:r>
            <a:br>
              <a:rPr lang="en-US" sz="40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6B8D9092-ADCF-4867-945D-078FEAF2F6EE}"/>
              </a:ext>
            </a:extLst>
          </p:cNvPr>
          <p:cNvSpPr>
            <a:spLocks noGrp="1"/>
          </p:cNvSpPr>
          <p:nvPr>
            <p:ph idx="1"/>
          </p:nvPr>
        </p:nvSpPr>
        <p:spPr/>
        <p:txBody>
          <a:bodyPr>
            <a:normAutofit/>
          </a:bodyPr>
          <a:lstStyle/>
          <a:p>
            <a:pPr marL="0" indent="0">
              <a:spcBef>
                <a:spcPts val="0"/>
              </a:spcBef>
              <a:buNone/>
            </a:pPr>
            <a:r>
              <a:rPr lang="en-US" sz="1400" b="1" dirty="0">
                <a:solidFill>
                  <a:srgbClr val="1F4E79"/>
                </a:solidFill>
                <a:effectLst/>
                <a:latin typeface="Arial" panose="020B0604020202020204" pitchFamily="34" charset="0"/>
                <a:ea typeface="Calibri" panose="020F0502020204030204" pitchFamily="34" charset="0"/>
              </a:rPr>
              <a:t>What to bring</a:t>
            </a:r>
            <a:endParaRPr lang="en-US" sz="11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1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400" dirty="0">
                <a:solidFill>
                  <a:srgbClr val="1F4E79"/>
                </a:solidFill>
                <a:effectLst/>
                <a:latin typeface="Arial" panose="020B0604020202020204" pitchFamily="34" charset="0"/>
                <a:ea typeface="Times New Roman" panose="02020603050405020304" pitchFamily="18" charset="0"/>
              </a:rPr>
              <a:t>Your department’s mission statement (if you have one)</a:t>
            </a:r>
            <a:endParaRPr lang="en-US" sz="1100" dirty="0">
              <a:solidFill>
                <a:srgbClr val="1F4E79"/>
              </a:solidFill>
              <a:effectLst/>
              <a:latin typeface="Calibri" panose="020F0502020204030204" pitchFamily="34" charset="0"/>
              <a:ea typeface="Calibri" panose="020F0502020204030204" pitchFamily="34" charset="0"/>
            </a:endParaRPr>
          </a:p>
          <a:p>
            <a:pPr marL="274320" marR="0" indent="0">
              <a:spcBef>
                <a:spcPts val="0"/>
              </a:spcBef>
              <a:spcAft>
                <a:spcPts val="0"/>
              </a:spcAft>
              <a:buNone/>
            </a:pPr>
            <a:endParaRPr lang="en-US" sz="11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400" dirty="0">
                <a:solidFill>
                  <a:srgbClr val="1F4E79"/>
                </a:solidFill>
                <a:effectLst/>
                <a:latin typeface="Arial" panose="020B0604020202020204" pitchFamily="34" charset="0"/>
                <a:ea typeface="Times New Roman" panose="02020603050405020304" pitchFamily="18" charset="0"/>
              </a:rPr>
              <a:t>Access to your department’s evidence collected last year (if you collected it)</a:t>
            </a:r>
            <a:endParaRPr lang="en-US" sz="1100" dirty="0">
              <a:solidFill>
                <a:srgbClr val="1F4E79"/>
              </a:solidFill>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1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400" dirty="0">
                <a:solidFill>
                  <a:srgbClr val="1F4E79"/>
                </a:solidFill>
                <a:effectLst/>
                <a:latin typeface="Arial" panose="020B0604020202020204" pitchFamily="34" charset="0"/>
                <a:ea typeface="Times New Roman" panose="02020603050405020304" pitchFamily="18" charset="0"/>
              </a:rPr>
              <a:t>Your department’s Institutional Effectiveness Data Report submitted in July 2021 (if possible, review it before you come). </a:t>
            </a:r>
            <a:endParaRPr lang="en-US" sz="1100" dirty="0">
              <a:solidFill>
                <a:srgbClr val="1F4E79"/>
              </a:solidFill>
              <a:effectLst/>
              <a:latin typeface="Calibri" panose="020F0502020204030204" pitchFamily="34" charset="0"/>
              <a:ea typeface="Calibri" panose="020F0502020204030204" pitchFamily="34" charset="0"/>
            </a:endParaRPr>
          </a:p>
          <a:p>
            <a:pPr marL="0" marR="0">
              <a:spcBef>
                <a:spcPts val="0"/>
              </a:spcBef>
              <a:spcAft>
                <a:spcPts val="0"/>
              </a:spcAft>
            </a:pPr>
            <a:endParaRPr lang="en-US" sz="1100" dirty="0">
              <a:effectLst/>
              <a:latin typeface="Calibri" panose="020F0502020204030204" pitchFamily="34" charset="0"/>
              <a:ea typeface="Calibri" panose="020F0502020204030204" pitchFamily="34" charset="0"/>
            </a:endParaRPr>
          </a:p>
          <a:p>
            <a:pPr marL="0" marR="0" indent="0">
              <a:spcBef>
                <a:spcPts val="0"/>
              </a:spcBef>
              <a:spcAft>
                <a:spcPts val="1200"/>
              </a:spcAft>
              <a:buNone/>
            </a:pPr>
            <a:r>
              <a:rPr lang="en-US" sz="1400" b="1" dirty="0">
                <a:solidFill>
                  <a:srgbClr val="1F4E79"/>
                </a:solidFill>
                <a:effectLst/>
                <a:latin typeface="Arial" panose="020B0604020202020204" pitchFamily="34" charset="0"/>
                <a:ea typeface="Calibri" panose="020F0502020204030204" pitchFamily="34" charset="0"/>
              </a:rPr>
              <a:t>What we will do</a:t>
            </a:r>
            <a:endParaRPr lang="en-US" sz="1100" dirty="0">
              <a:effectLst/>
              <a:latin typeface="Calibri" panose="020F0502020204030204" pitchFamily="34" charset="0"/>
              <a:ea typeface="Calibri" panose="020F0502020204030204" pitchFamily="34" charset="0"/>
            </a:endParaRPr>
          </a:p>
          <a:p>
            <a:pPr marL="342900" marR="0" lvl="0" indent="-342900">
              <a:spcBef>
                <a:spcPts val="0"/>
              </a:spcBef>
              <a:spcAft>
                <a:spcPts val="1200"/>
              </a:spcAft>
              <a:buSzPts val="1000"/>
              <a:buFont typeface="Symbol" panose="05050102010706020507" pitchFamily="18" charset="2"/>
              <a:buChar char=""/>
              <a:tabLst>
                <a:tab pos="457200" algn="l"/>
              </a:tabLst>
            </a:pPr>
            <a:r>
              <a:rPr lang="en-US" sz="1400" dirty="0">
                <a:solidFill>
                  <a:srgbClr val="1F4E79"/>
                </a:solidFill>
                <a:effectLst/>
                <a:latin typeface="Arial" panose="020B0604020202020204" pitchFamily="34" charset="0"/>
                <a:ea typeface="Times New Roman" panose="02020603050405020304" pitchFamily="18" charset="0"/>
              </a:rPr>
              <a:t>Explanation of the Institutional Effectiveness Plan and how your department can engage in this process, leading to improvements in services that close equity gaps and increase inclusion</a:t>
            </a:r>
            <a:endParaRPr lang="en-US" sz="1100" dirty="0">
              <a:solidFill>
                <a:srgbClr val="1F4E79"/>
              </a:solidFill>
              <a:effectLst/>
              <a:latin typeface="Calibri" panose="020F0502020204030204" pitchFamily="34" charset="0"/>
              <a:ea typeface="Calibri" panose="020F0502020204030204" pitchFamily="34" charset="0"/>
            </a:endParaRPr>
          </a:p>
          <a:p>
            <a:pPr marL="342900" marR="0" lvl="0" indent="-342900">
              <a:spcBef>
                <a:spcPts val="0"/>
              </a:spcBef>
              <a:spcAft>
                <a:spcPts val="1200"/>
              </a:spcAft>
              <a:buSzPts val="1000"/>
              <a:buFont typeface="Symbol" panose="05050102010706020507" pitchFamily="18" charset="2"/>
              <a:buChar char=""/>
              <a:tabLst>
                <a:tab pos="457200" algn="l"/>
              </a:tabLst>
            </a:pPr>
            <a:r>
              <a:rPr lang="en-US" sz="1400" dirty="0">
                <a:solidFill>
                  <a:srgbClr val="1F4E79"/>
                </a:solidFill>
                <a:effectLst/>
                <a:latin typeface="Arial" panose="020B0604020202020204" pitchFamily="34" charset="0"/>
                <a:ea typeface="Times New Roman" panose="02020603050405020304" pitchFamily="18" charset="0"/>
              </a:rPr>
              <a:t>Answer questions about the IE Plan </a:t>
            </a:r>
            <a:endParaRPr lang="en-US" sz="1100" dirty="0">
              <a:solidFill>
                <a:srgbClr val="1F4E79"/>
              </a:solidFill>
              <a:effectLst/>
              <a:latin typeface="Calibri" panose="020F0502020204030204" pitchFamily="34" charset="0"/>
              <a:ea typeface="Calibri" panose="020F0502020204030204" pitchFamily="34" charset="0"/>
            </a:endParaRPr>
          </a:p>
          <a:p>
            <a:pPr marL="342900" marR="0" lvl="0" indent="-342900" fontAlgn="base">
              <a:spcBef>
                <a:spcPts val="0"/>
              </a:spcBef>
              <a:spcAft>
                <a:spcPts val="0"/>
              </a:spcAft>
              <a:buSzPts val="1000"/>
              <a:buFont typeface="Symbol" panose="05050102010706020507" pitchFamily="18" charset="2"/>
              <a:buChar char=""/>
              <a:tabLst>
                <a:tab pos="457200" algn="l"/>
              </a:tabLst>
            </a:pPr>
            <a:r>
              <a:rPr lang="en-US" sz="1400" dirty="0">
                <a:solidFill>
                  <a:srgbClr val="1F4E79"/>
                </a:solidFill>
                <a:effectLst/>
                <a:latin typeface="Arial" panose="020B0604020202020204" pitchFamily="34" charset="0"/>
                <a:ea typeface="Times New Roman" panose="02020603050405020304" pitchFamily="18" charset="0"/>
              </a:rPr>
              <a:t>Join a breakout room in one of these choices</a:t>
            </a:r>
            <a:r>
              <a:rPr lang="en-US" sz="1400" b="1" dirty="0">
                <a:solidFill>
                  <a:srgbClr val="1F4E79"/>
                </a:solidFill>
                <a:effectLst/>
                <a:latin typeface="Arial" panose="020B0604020202020204" pitchFamily="34" charset="0"/>
                <a:ea typeface="Times New Roman" panose="02020603050405020304" pitchFamily="18" charset="0"/>
              </a:rPr>
              <a:t>:</a:t>
            </a:r>
            <a:endParaRPr lang="en-US" sz="1100" dirty="0">
              <a:solidFill>
                <a:srgbClr val="1F4E79"/>
              </a:solidFill>
              <a:effectLst/>
              <a:latin typeface="Calibri" panose="020F0502020204030204" pitchFamily="34" charset="0"/>
              <a:ea typeface="Calibri" panose="020F0502020204030204" pitchFamily="34" charset="0"/>
            </a:endParaRPr>
          </a:p>
          <a:p>
            <a:pPr marL="742950" marR="0" lvl="1" indent="-285750" fontAlgn="base">
              <a:spcBef>
                <a:spcPts val="0"/>
              </a:spcBef>
              <a:spcAft>
                <a:spcPts val="0"/>
              </a:spcAft>
              <a:buSzPts val="1000"/>
              <a:buFont typeface="Courier New" panose="02070309020205020404" pitchFamily="49" charset="0"/>
              <a:buChar char="o"/>
              <a:tabLst>
                <a:tab pos="914400" algn="l"/>
              </a:tabLst>
            </a:pPr>
            <a:r>
              <a:rPr lang="en-US" sz="1400" dirty="0">
                <a:solidFill>
                  <a:srgbClr val="1F4E79"/>
                </a:solidFill>
                <a:effectLst/>
                <a:latin typeface="Arial" panose="020B0604020202020204" pitchFamily="34" charset="0"/>
                <a:ea typeface="Times New Roman" panose="02020603050405020304" pitchFamily="18" charset="0"/>
                <a:cs typeface="Times New Roman" panose="02020603050405020304" pitchFamily="18" charset="0"/>
              </a:rPr>
              <a:t>bring your entire department and your data, and begin the IE Plan process together</a:t>
            </a:r>
            <a:endParaRPr lang="en-US" sz="1100"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fontAlgn="base">
              <a:spcBef>
                <a:spcPts val="0"/>
              </a:spcBef>
              <a:spcAft>
                <a:spcPts val="1200"/>
              </a:spcAft>
              <a:buSzPts val="1000"/>
              <a:buFont typeface="Courier New" panose="02070309020205020404" pitchFamily="49" charset="0"/>
              <a:buChar char="o"/>
              <a:tabLst>
                <a:tab pos="914400" algn="l"/>
              </a:tabLst>
            </a:pPr>
            <a:r>
              <a:rPr lang="en-US" sz="1400" dirty="0">
                <a:solidFill>
                  <a:srgbClr val="1F4E79"/>
                </a:solidFill>
                <a:effectLst/>
                <a:latin typeface="Arial" panose="020B0604020202020204" pitchFamily="34" charset="0"/>
                <a:ea typeface="Times New Roman" panose="02020603050405020304" pitchFamily="18" charset="0"/>
                <a:cs typeface="Times New Roman" panose="02020603050405020304" pitchFamily="18" charset="0"/>
              </a:rPr>
              <a:t>Join with IE Plan helpers and attendees from other departments to work through your questions and ideas for the IE Plan, and plan steps you need for your department to complete the process</a:t>
            </a:r>
            <a:endParaRPr lang="en-US" sz="1100"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68656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4EA53-3C82-4E39-BBDA-3C603CA45F07}"/>
              </a:ext>
            </a:extLst>
          </p:cNvPr>
          <p:cNvSpPr>
            <a:spLocks noGrp="1"/>
          </p:cNvSpPr>
          <p:nvPr>
            <p:ph type="title"/>
          </p:nvPr>
        </p:nvSpPr>
        <p:spPr/>
        <p:txBody>
          <a:bodyPr>
            <a:normAutofit/>
          </a:bodyPr>
          <a:lstStyle/>
          <a:p>
            <a:r>
              <a:rPr lang="en-US" sz="3600" dirty="0"/>
              <a:t>in breakout rooms</a:t>
            </a:r>
            <a:endParaRPr lang="en-US" dirty="0"/>
          </a:p>
        </p:txBody>
      </p:sp>
      <p:sp>
        <p:nvSpPr>
          <p:cNvPr id="3" name="Content Placeholder 2">
            <a:extLst>
              <a:ext uri="{FF2B5EF4-FFF2-40B4-BE49-F238E27FC236}">
                <a16:creationId xmlns:a16="http://schemas.microsoft.com/office/drawing/2014/main" id="{97F48992-116D-403B-8151-876DF9D8001A}"/>
              </a:ext>
            </a:extLst>
          </p:cNvPr>
          <p:cNvSpPr>
            <a:spLocks noGrp="1"/>
          </p:cNvSpPr>
          <p:nvPr>
            <p:ph idx="1"/>
          </p:nvPr>
        </p:nvSpPr>
        <p:spPr/>
        <p:txBody>
          <a:bodyPr/>
          <a:lstStyle/>
          <a:p>
            <a:pPr marL="0" indent="0" rtl="0" fontAlgn="base">
              <a:spcBef>
                <a:spcPts val="0"/>
              </a:spcBef>
              <a:spcAft>
                <a:spcPts val="0"/>
              </a:spcAft>
              <a:buNone/>
            </a:pPr>
            <a:r>
              <a:rPr lang="en-US" sz="1800" b="0" i="0" u="none" strike="noStrike">
                <a:solidFill>
                  <a:srgbClr val="000000"/>
                </a:solidFill>
                <a:effectLst/>
                <a:latin typeface="Arial" panose="020B0604020202020204" pitchFamily="34" charset="0"/>
              </a:rPr>
              <a:t>Change Zoom name to your name, pronouns, and department on campus (Lisa she/her instruction)</a:t>
            </a:r>
            <a:br>
              <a:rPr lang="en-US" sz="2800" b="0" i="0" u="none" strike="noStrike">
                <a:solidFill>
                  <a:srgbClr val="000000"/>
                </a:solidFill>
                <a:effectLst/>
                <a:latin typeface="Arial" panose="020B0604020202020204" pitchFamily="34" charset="0"/>
              </a:rPr>
            </a:br>
            <a:endParaRPr lang="en-US" sz="1800" b="0" i="0" u="none" strike="noStrike">
              <a:solidFill>
                <a:srgbClr val="000000"/>
              </a:solidFill>
              <a:effectLst/>
              <a:latin typeface="Arial" panose="020B0604020202020204" pitchFamily="34" charset="0"/>
            </a:endParaRPr>
          </a:p>
          <a:p>
            <a:pPr rtl="0" fontAlgn="base">
              <a:spcBef>
                <a:spcPts val="0"/>
              </a:spcBef>
              <a:spcAft>
                <a:spcPts val="0"/>
              </a:spcAft>
              <a:buFont typeface="+mj-lt"/>
              <a:buAutoNum type="arabicPeriod"/>
            </a:pPr>
            <a:r>
              <a:rPr lang="en-US" sz="1800" b="0" i="0" u="none" strike="noStrike" dirty="0">
                <a:solidFill>
                  <a:srgbClr val="000000"/>
                </a:solidFill>
                <a:effectLst/>
                <a:latin typeface="Arial" panose="020B0604020202020204" pitchFamily="34" charset="0"/>
              </a:rPr>
              <a:t>Have you already started talking about the IE Plan in your department? What has been said? Share out.</a:t>
            </a:r>
          </a:p>
          <a:p>
            <a:pPr rtl="0" fontAlgn="base">
              <a:spcBef>
                <a:spcPts val="0"/>
              </a:spcBef>
              <a:spcAft>
                <a:spcPts val="0"/>
              </a:spcAft>
              <a:buFont typeface="+mj-lt"/>
              <a:buAutoNum type="arabicPeriod"/>
            </a:pPr>
            <a:r>
              <a:rPr lang="en-US" sz="1800" b="0" i="0" u="none" strike="noStrike" dirty="0">
                <a:solidFill>
                  <a:srgbClr val="000000"/>
                </a:solidFill>
                <a:effectLst/>
                <a:latin typeface="Arial" panose="020B0604020202020204" pitchFamily="34" charset="0"/>
              </a:rPr>
              <a:t>Can you share an example of some evidence your department could use for this plan? (You know your department/area well. Even if you are new, you may have observed something in your department that could be an area for improvement.)</a:t>
            </a:r>
          </a:p>
          <a:p>
            <a:pPr rtl="0" fontAlgn="base">
              <a:spcBef>
                <a:spcPts val="0"/>
              </a:spcBef>
              <a:spcAft>
                <a:spcPts val="0"/>
              </a:spcAft>
              <a:buFont typeface="+mj-lt"/>
              <a:buAutoNum type="arabicPeriod"/>
            </a:pPr>
            <a:r>
              <a:rPr lang="en-US" sz="1800" b="0" i="0" u="none" strike="noStrike" dirty="0">
                <a:solidFill>
                  <a:srgbClr val="000000"/>
                </a:solidFill>
                <a:effectLst/>
                <a:latin typeface="Arial" panose="020B0604020202020204" pitchFamily="34" charset="0"/>
              </a:rPr>
              <a:t>How does your evidence connect to a goal you have (or will) identify?</a:t>
            </a:r>
          </a:p>
          <a:p>
            <a:endParaRPr lang="en-US" dirty="0"/>
          </a:p>
        </p:txBody>
      </p:sp>
    </p:spTree>
    <p:extLst>
      <p:ext uri="{BB962C8B-B14F-4D97-AF65-F5344CB8AC3E}">
        <p14:creationId xmlns:p14="http://schemas.microsoft.com/office/powerpoint/2010/main" val="31829831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101</TotalTime>
  <Words>463</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Century Gothic</vt:lpstr>
      <vt:lpstr>Courier New</vt:lpstr>
      <vt:lpstr>Garamond</vt:lpstr>
      <vt:lpstr>Open Sans</vt:lpstr>
      <vt:lpstr>Symbol</vt:lpstr>
      <vt:lpstr>Savon</vt:lpstr>
      <vt:lpstr>Complete your IE Plan planning</vt:lpstr>
      <vt:lpstr>How are you doing today, for real?</vt:lpstr>
      <vt:lpstr>What is some adulting you had to do this morning before work?</vt:lpstr>
      <vt:lpstr>Institutional Effectiveness Committee</vt:lpstr>
      <vt:lpstr>Why IE Plans?</vt:lpstr>
      <vt:lpstr>Outcomes of today</vt:lpstr>
      <vt:lpstr>Who is here? Take the poll</vt:lpstr>
      <vt:lpstr>Items that will help your work today </vt:lpstr>
      <vt:lpstr>in breakout rooms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Complete your IE Plan planning</dc:title>
  <dc:creator>Bernhagen, Lisa</dc:creator>
  <cp:lastModifiedBy>Bernhagen, Lisa</cp:lastModifiedBy>
  <cp:revision>1</cp:revision>
  <dcterms:created xsi:type="dcterms:W3CDTF">2021-10-15T16:09:22Z</dcterms:created>
  <dcterms:modified xsi:type="dcterms:W3CDTF">2021-10-15T21:38:44Z</dcterms:modified>
</cp:coreProperties>
</file>