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58" r:id="rId2"/>
  </p:sldMasterIdLst>
  <p:notesMasterIdLst>
    <p:notesMasterId r:id="rId21"/>
  </p:notesMasterIdLst>
  <p:sldIdLst>
    <p:sldId id="259" r:id="rId3"/>
    <p:sldId id="260" r:id="rId4"/>
    <p:sldId id="265" r:id="rId5"/>
    <p:sldId id="301" r:id="rId6"/>
    <p:sldId id="270" r:id="rId7"/>
    <p:sldId id="300" r:id="rId8"/>
    <p:sldId id="297" r:id="rId9"/>
    <p:sldId id="281" r:id="rId10"/>
    <p:sldId id="282" r:id="rId11"/>
    <p:sldId id="298" r:id="rId12"/>
    <p:sldId id="290" r:id="rId13"/>
    <p:sldId id="289" r:id="rId14"/>
    <p:sldId id="291" r:id="rId15"/>
    <p:sldId id="288" r:id="rId16"/>
    <p:sldId id="293" r:id="rId17"/>
    <p:sldId id="294" r:id="rId18"/>
    <p:sldId id="295" r:id="rId19"/>
    <p:sldId id="28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B7A"/>
    <a:srgbClr val="46D5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51" autoAdjust="0"/>
  </p:normalViewPr>
  <p:slideViewPr>
    <p:cSldViewPr snapToGrid="0" snapToObjects="1">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AA3-404F-B389-FDE2B810816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AA3-404F-B389-FDE2B810816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AA3-404F-B389-FDE2B8108165}"/>
            </c:ext>
          </c:extLst>
        </c:ser>
        <c:dLbls>
          <c:showLegendKey val="0"/>
          <c:showVal val="0"/>
          <c:showCatName val="0"/>
          <c:showSerName val="0"/>
          <c:showPercent val="0"/>
          <c:showBubbleSize val="0"/>
        </c:dLbls>
        <c:gapWidth val="150"/>
        <c:shape val="cone"/>
        <c:axId val="298589000"/>
        <c:axId val="298582336"/>
        <c:axId val="0"/>
      </c:bar3DChart>
      <c:catAx>
        <c:axId val="298589000"/>
        <c:scaling>
          <c:orientation val="minMax"/>
        </c:scaling>
        <c:delete val="0"/>
        <c:axPos val="b"/>
        <c:numFmt formatCode="General" sourceLinked="0"/>
        <c:majorTickMark val="out"/>
        <c:minorTickMark val="none"/>
        <c:tickLblPos val="nextTo"/>
        <c:txPr>
          <a:bodyPr/>
          <a:lstStyle/>
          <a:p>
            <a:pPr>
              <a:defRPr sz="1600">
                <a:solidFill>
                  <a:schemeClr val="bg1"/>
                </a:solidFill>
                <a:latin typeface="Gotham Book"/>
              </a:defRPr>
            </a:pPr>
            <a:endParaRPr lang="en-US"/>
          </a:p>
        </c:txPr>
        <c:crossAx val="298582336"/>
        <c:crosses val="autoZero"/>
        <c:auto val="1"/>
        <c:lblAlgn val="ctr"/>
        <c:lblOffset val="100"/>
        <c:noMultiLvlLbl val="0"/>
      </c:catAx>
      <c:valAx>
        <c:axId val="298582336"/>
        <c:scaling>
          <c:orientation val="minMax"/>
        </c:scaling>
        <c:delete val="0"/>
        <c:axPos val="l"/>
        <c:majorGridlines>
          <c:spPr>
            <a:ln>
              <a:noFill/>
            </a:ln>
          </c:spPr>
        </c:majorGridlines>
        <c:numFmt formatCode="0%" sourceLinked="1"/>
        <c:majorTickMark val="out"/>
        <c:minorTickMark val="none"/>
        <c:tickLblPos val="nextTo"/>
        <c:txPr>
          <a:bodyPr/>
          <a:lstStyle/>
          <a:p>
            <a:pPr>
              <a:defRPr sz="1400" baseline="0">
                <a:solidFill>
                  <a:schemeClr val="bg1"/>
                </a:solidFill>
                <a:latin typeface="Gotham Book"/>
              </a:defRPr>
            </a:pPr>
            <a:endParaRPr lang="en-US"/>
          </a:p>
        </c:txPr>
        <c:crossAx val="298589000"/>
        <c:crosses val="autoZero"/>
        <c:crossBetween val="between"/>
      </c:valAx>
    </c:plotArea>
    <c:legend>
      <c:legendPos val="r"/>
      <c:overlay val="0"/>
      <c:txPr>
        <a:bodyPr/>
        <a:lstStyle/>
        <a:p>
          <a:pPr>
            <a:defRPr sz="1600">
              <a:solidFill>
                <a:schemeClr val="bg1"/>
              </a:solidFill>
              <a:latin typeface="Gotham Book"/>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E680A-D2D7-4A53-9CA0-00FEF12DB178}" type="doc">
      <dgm:prSet loTypeId="urn:microsoft.com/office/officeart/2005/8/layout/process1" loCatId="process" qsTypeId="urn:microsoft.com/office/officeart/2005/8/quickstyle/simple1" qsCatId="simple" csTypeId="urn:microsoft.com/office/officeart/2005/8/colors/accent1_2" csCatId="accent1" phldr="1"/>
      <dgm:spPr/>
    </dgm:pt>
    <dgm:pt modelId="{C697A517-EAEE-4539-B835-6C73D6C961CE}">
      <dgm:prSet phldrT="[Text]" custT="1"/>
      <dgm:spPr/>
      <dgm:t>
        <a:bodyPr/>
        <a:lstStyle/>
        <a:p>
          <a:r>
            <a:rPr lang="en-US" sz="3000" dirty="0"/>
            <a:t>USA</a:t>
          </a:r>
        </a:p>
        <a:p>
          <a:r>
            <a:rPr lang="en-US" sz="3000" dirty="0"/>
            <a:t>2 years</a:t>
          </a:r>
        </a:p>
      </dgm:t>
    </dgm:pt>
    <dgm:pt modelId="{29A5F671-5FAB-4C7E-895C-F12CA97E54C2}" type="parTrans" cxnId="{7A75D3F8-9C19-4FF7-BB6E-A1FE06CC3936}">
      <dgm:prSet/>
      <dgm:spPr/>
      <dgm:t>
        <a:bodyPr/>
        <a:lstStyle/>
        <a:p>
          <a:endParaRPr lang="en-US"/>
        </a:p>
      </dgm:t>
    </dgm:pt>
    <dgm:pt modelId="{EA48407E-978C-4791-ABF7-BAFA010AB640}" type="sibTrans" cxnId="{7A75D3F8-9C19-4FF7-BB6E-A1FE06CC3936}">
      <dgm:prSet/>
      <dgm:spPr/>
      <dgm:t>
        <a:bodyPr/>
        <a:lstStyle/>
        <a:p>
          <a:endParaRPr lang="en-US"/>
        </a:p>
      </dgm:t>
    </dgm:pt>
    <dgm:pt modelId="{6E046B65-DC84-4095-9C38-573D5D498841}">
      <dgm:prSet phldrT="[Text]" custT="1"/>
      <dgm:spPr/>
      <dgm:t>
        <a:bodyPr/>
        <a:lstStyle/>
        <a:p>
          <a:r>
            <a:rPr lang="en-US" sz="3000" dirty="0"/>
            <a:t>Japan</a:t>
          </a:r>
        </a:p>
        <a:p>
          <a:r>
            <a:rPr lang="en-US" sz="3000" dirty="0"/>
            <a:t>2 years</a:t>
          </a:r>
        </a:p>
      </dgm:t>
    </dgm:pt>
    <dgm:pt modelId="{1B75C8B0-BEBD-409E-AE6C-81B1A0C2F480}" type="parTrans" cxnId="{24AE9DCB-C83B-40F1-81EB-96AB41C02D65}">
      <dgm:prSet/>
      <dgm:spPr/>
      <dgm:t>
        <a:bodyPr/>
        <a:lstStyle/>
        <a:p>
          <a:endParaRPr lang="en-US"/>
        </a:p>
      </dgm:t>
    </dgm:pt>
    <dgm:pt modelId="{21F7DBDA-B128-4119-B142-B3D00D5B303A}" type="sibTrans" cxnId="{24AE9DCB-C83B-40F1-81EB-96AB41C02D65}">
      <dgm:prSet/>
      <dgm:spPr/>
      <dgm:t>
        <a:bodyPr/>
        <a:lstStyle/>
        <a:p>
          <a:endParaRPr lang="en-US"/>
        </a:p>
      </dgm:t>
    </dgm:pt>
    <dgm:pt modelId="{A1E3F1D6-B57A-4511-A214-F4524C96AB5C}">
      <dgm:prSet phldrT="[Text]" custT="1"/>
      <dgm:spPr/>
      <dgm:t>
        <a:bodyPr/>
        <a:lstStyle/>
        <a:p>
          <a:endParaRPr lang="en-US" sz="3000" dirty="0"/>
        </a:p>
        <a:p>
          <a:r>
            <a:rPr lang="en-US" sz="3000" dirty="0"/>
            <a:t>Bachelor’s Degree</a:t>
          </a:r>
        </a:p>
        <a:p>
          <a:endParaRPr lang="en-US" sz="2200" dirty="0"/>
        </a:p>
      </dgm:t>
    </dgm:pt>
    <dgm:pt modelId="{9E64F351-9A13-42F8-A643-A8395576EE3C}" type="parTrans" cxnId="{2E88480C-B799-4C09-8C57-6A16D94DB787}">
      <dgm:prSet/>
      <dgm:spPr/>
      <dgm:t>
        <a:bodyPr/>
        <a:lstStyle/>
        <a:p>
          <a:endParaRPr lang="en-US"/>
        </a:p>
      </dgm:t>
    </dgm:pt>
    <dgm:pt modelId="{96D078FF-EFA4-4E1D-A559-5F12F1C67D77}" type="sibTrans" cxnId="{2E88480C-B799-4C09-8C57-6A16D94DB787}">
      <dgm:prSet/>
      <dgm:spPr/>
      <dgm:t>
        <a:bodyPr/>
        <a:lstStyle/>
        <a:p>
          <a:endParaRPr lang="en-US"/>
        </a:p>
      </dgm:t>
    </dgm:pt>
    <dgm:pt modelId="{24D1671C-6B7C-42CA-9812-13840B64C986}" type="pres">
      <dgm:prSet presAssocID="{9CBE680A-D2D7-4A53-9CA0-00FEF12DB178}" presName="Name0" presStyleCnt="0">
        <dgm:presLayoutVars>
          <dgm:dir/>
          <dgm:resizeHandles val="exact"/>
        </dgm:presLayoutVars>
      </dgm:prSet>
      <dgm:spPr/>
    </dgm:pt>
    <dgm:pt modelId="{654DA098-14F7-498E-8E89-5277A364B100}" type="pres">
      <dgm:prSet presAssocID="{C697A517-EAEE-4539-B835-6C73D6C961CE}" presName="node" presStyleLbl="node1" presStyleIdx="0" presStyleCnt="3" custLinFactX="-20247" custLinFactNeighborX="-100000" custLinFactNeighborY="5526">
        <dgm:presLayoutVars>
          <dgm:bulletEnabled val="1"/>
        </dgm:presLayoutVars>
      </dgm:prSet>
      <dgm:spPr/>
      <dgm:t>
        <a:bodyPr/>
        <a:lstStyle/>
        <a:p>
          <a:endParaRPr lang="en-US"/>
        </a:p>
      </dgm:t>
    </dgm:pt>
    <dgm:pt modelId="{3393441D-8C8D-48C0-A5E9-D4559E130CD8}" type="pres">
      <dgm:prSet presAssocID="{EA48407E-978C-4791-ABF7-BAFA010AB640}" presName="sibTrans" presStyleLbl="sibTrans2D1" presStyleIdx="0" presStyleCnt="2"/>
      <dgm:spPr/>
      <dgm:t>
        <a:bodyPr/>
        <a:lstStyle/>
        <a:p>
          <a:endParaRPr lang="en-US"/>
        </a:p>
      </dgm:t>
    </dgm:pt>
    <dgm:pt modelId="{09B16319-2670-4904-AECA-50B500F8F389}" type="pres">
      <dgm:prSet presAssocID="{EA48407E-978C-4791-ABF7-BAFA010AB640}" presName="connectorText" presStyleLbl="sibTrans2D1" presStyleIdx="0" presStyleCnt="2"/>
      <dgm:spPr/>
      <dgm:t>
        <a:bodyPr/>
        <a:lstStyle/>
        <a:p>
          <a:endParaRPr lang="en-US"/>
        </a:p>
      </dgm:t>
    </dgm:pt>
    <dgm:pt modelId="{62B6C655-C17A-4CC7-92AD-2B5C4A76F425}" type="pres">
      <dgm:prSet presAssocID="{6E046B65-DC84-4095-9C38-573D5D498841}" presName="node" presStyleLbl="node1" presStyleIdx="1" presStyleCnt="3">
        <dgm:presLayoutVars>
          <dgm:bulletEnabled val="1"/>
        </dgm:presLayoutVars>
      </dgm:prSet>
      <dgm:spPr/>
      <dgm:t>
        <a:bodyPr/>
        <a:lstStyle/>
        <a:p>
          <a:endParaRPr lang="en-US"/>
        </a:p>
      </dgm:t>
    </dgm:pt>
    <dgm:pt modelId="{37770E92-4322-447F-ABF7-19D791580EB0}" type="pres">
      <dgm:prSet presAssocID="{21F7DBDA-B128-4119-B142-B3D00D5B303A}" presName="sibTrans" presStyleLbl="sibTrans2D1" presStyleIdx="1" presStyleCnt="2"/>
      <dgm:spPr/>
      <dgm:t>
        <a:bodyPr/>
        <a:lstStyle/>
        <a:p>
          <a:endParaRPr lang="en-US"/>
        </a:p>
      </dgm:t>
    </dgm:pt>
    <dgm:pt modelId="{6DEDBADB-D97A-4795-A57C-00CC39EBEF61}" type="pres">
      <dgm:prSet presAssocID="{21F7DBDA-B128-4119-B142-B3D00D5B303A}" presName="connectorText" presStyleLbl="sibTrans2D1" presStyleIdx="1" presStyleCnt="2"/>
      <dgm:spPr/>
      <dgm:t>
        <a:bodyPr/>
        <a:lstStyle/>
        <a:p>
          <a:endParaRPr lang="en-US"/>
        </a:p>
      </dgm:t>
    </dgm:pt>
    <dgm:pt modelId="{4E9FAD62-F92A-4211-A75A-F4F9394F73AB}" type="pres">
      <dgm:prSet presAssocID="{A1E3F1D6-B57A-4511-A214-F4524C96AB5C}" presName="node" presStyleLbl="node1" presStyleIdx="2" presStyleCnt="3">
        <dgm:presLayoutVars>
          <dgm:bulletEnabled val="1"/>
        </dgm:presLayoutVars>
      </dgm:prSet>
      <dgm:spPr/>
      <dgm:t>
        <a:bodyPr/>
        <a:lstStyle/>
        <a:p>
          <a:endParaRPr lang="en-US"/>
        </a:p>
      </dgm:t>
    </dgm:pt>
  </dgm:ptLst>
  <dgm:cxnLst>
    <dgm:cxn modelId="{C0288636-375B-4623-BE96-007EE2942D27}" type="presOf" srcId="{6E046B65-DC84-4095-9C38-573D5D498841}" destId="{62B6C655-C17A-4CC7-92AD-2B5C4A76F425}" srcOrd="0" destOrd="0" presId="urn:microsoft.com/office/officeart/2005/8/layout/process1"/>
    <dgm:cxn modelId="{2E88480C-B799-4C09-8C57-6A16D94DB787}" srcId="{9CBE680A-D2D7-4A53-9CA0-00FEF12DB178}" destId="{A1E3F1D6-B57A-4511-A214-F4524C96AB5C}" srcOrd="2" destOrd="0" parTransId="{9E64F351-9A13-42F8-A643-A8395576EE3C}" sibTransId="{96D078FF-EFA4-4E1D-A559-5F12F1C67D77}"/>
    <dgm:cxn modelId="{7A75D3F8-9C19-4FF7-BB6E-A1FE06CC3936}" srcId="{9CBE680A-D2D7-4A53-9CA0-00FEF12DB178}" destId="{C697A517-EAEE-4539-B835-6C73D6C961CE}" srcOrd="0" destOrd="0" parTransId="{29A5F671-5FAB-4C7E-895C-F12CA97E54C2}" sibTransId="{EA48407E-978C-4791-ABF7-BAFA010AB640}"/>
    <dgm:cxn modelId="{FE24D8B3-83EB-469D-B5BD-FA26CFADD79D}" type="presOf" srcId="{9CBE680A-D2D7-4A53-9CA0-00FEF12DB178}" destId="{24D1671C-6B7C-42CA-9812-13840B64C986}" srcOrd="0" destOrd="0" presId="urn:microsoft.com/office/officeart/2005/8/layout/process1"/>
    <dgm:cxn modelId="{D0EB68D2-0C4D-48BB-9923-894AD0D3246D}" type="presOf" srcId="{21F7DBDA-B128-4119-B142-B3D00D5B303A}" destId="{37770E92-4322-447F-ABF7-19D791580EB0}" srcOrd="0" destOrd="0" presId="urn:microsoft.com/office/officeart/2005/8/layout/process1"/>
    <dgm:cxn modelId="{FDE07BB4-ABC6-4A3D-B000-FFC918E02275}" type="presOf" srcId="{EA48407E-978C-4791-ABF7-BAFA010AB640}" destId="{3393441D-8C8D-48C0-A5E9-D4559E130CD8}" srcOrd="0" destOrd="0" presId="urn:microsoft.com/office/officeart/2005/8/layout/process1"/>
    <dgm:cxn modelId="{933025FF-A04D-47FD-873E-1B6603173C53}" type="presOf" srcId="{C697A517-EAEE-4539-B835-6C73D6C961CE}" destId="{654DA098-14F7-498E-8E89-5277A364B100}" srcOrd="0" destOrd="0" presId="urn:microsoft.com/office/officeart/2005/8/layout/process1"/>
    <dgm:cxn modelId="{C3EEB0A3-4C70-41F1-9A75-1B95448294E7}" type="presOf" srcId="{A1E3F1D6-B57A-4511-A214-F4524C96AB5C}" destId="{4E9FAD62-F92A-4211-A75A-F4F9394F73AB}" srcOrd="0" destOrd="0" presId="urn:microsoft.com/office/officeart/2005/8/layout/process1"/>
    <dgm:cxn modelId="{77E20905-B54D-4834-8D89-EE7C9453C621}" type="presOf" srcId="{EA48407E-978C-4791-ABF7-BAFA010AB640}" destId="{09B16319-2670-4904-AECA-50B500F8F389}" srcOrd="1" destOrd="0" presId="urn:microsoft.com/office/officeart/2005/8/layout/process1"/>
    <dgm:cxn modelId="{173CFC64-A6DB-4620-831B-DF961E6BA153}" type="presOf" srcId="{21F7DBDA-B128-4119-B142-B3D00D5B303A}" destId="{6DEDBADB-D97A-4795-A57C-00CC39EBEF61}" srcOrd="1" destOrd="0" presId="urn:microsoft.com/office/officeart/2005/8/layout/process1"/>
    <dgm:cxn modelId="{24AE9DCB-C83B-40F1-81EB-96AB41C02D65}" srcId="{9CBE680A-D2D7-4A53-9CA0-00FEF12DB178}" destId="{6E046B65-DC84-4095-9C38-573D5D498841}" srcOrd="1" destOrd="0" parTransId="{1B75C8B0-BEBD-409E-AE6C-81B1A0C2F480}" sibTransId="{21F7DBDA-B128-4119-B142-B3D00D5B303A}"/>
    <dgm:cxn modelId="{AC783E1C-3570-49FB-967A-9969BA4819EA}" type="presParOf" srcId="{24D1671C-6B7C-42CA-9812-13840B64C986}" destId="{654DA098-14F7-498E-8E89-5277A364B100}" srcOrd="0" destOrd="0" presId="urn:microsoft.com/office/officeart/2005/8/layout/process1"/>
    <dgm:cxn modelId="{95C8670A-1D5E-4FF4-BD62-0549AF98CDAD}" type="presParOf" srcId="{24D1671C-6B7C-42CA-9812-13840B64C986}" destId="{3393441D-8C8D-48C0-A5E9-D4559E130CD8}" srcOrd="1" destOrd="0" presId="urn:microsoft.com/office/officeart/2005/8/layout/process1"/>
    <dgm:cxn modelId="{7CA40FBD-6700-450D-BDC5-28EF9100A470}" type="presParOf" srcId="{3393441D-8C8D-48C0-A5E9-D4559E130CD8}" destId="{09B16319-2670-4904-AECA-50B500F8F389}" srcOrd="0" destOrd="0" presId="urn:microsoft.com/office/officeart/2005/8/layout/process1"/>
    <dgm:cxn modelId="{CABE093E-4247-4BF4-BB7B-2C95C97B6AED}" type="presParOf" srcId="{24D1671C-6B7C-42CA-9812-13840B64C986}" destId="{62B6C655-C17A-4CC7-92AD-2B5C4A76F425}" srcOrd="2" destOrd="0" presId="urn:microsoft.com/office/officeart/2005/8/layout/process1"/>
    <dgm:cxn modelId="{24A60CD8-BCBB-412E-9E7C-25D2E3561660}" type="presParOf" srcId="{24D1671C-6B7C-42CA-9812-13840B64C986}" destId="{37770E92-4322-447F-ABF7-19D791580EB0}" srcOrd="3" destOrd="0" presId="urn:microsoft.com/office/officeart/2005/8/layout/process1"/>
    <dgm:cxn modelId="{8046E04C-755E-405D-88BD-A93BC0E414AF}" type="presParOf" srcId="{37770E92-4322-447F-ABF7-19D791580EB0}" destId="{6DEDBADB-D97A-4795-A57C-00CC39EBEF61}" srcOrd="0" destOrd="0" presId="urn:microsoft.com/office/officeart/2005/8/layout/process1"/>
    <dgm:cxn modelId="{E3DA678E-DC68-48F3-BDD5-DA5A1E0266E5}" type="presParOf" srcId="{24D1671C-6B7C-42CA-9812-13840B64C986}" destId="{4E9FAD62-F92A-4211-A75A-F4F9394F73A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9ED48E-2DD6-42E2-A535-2FB00502D4F1}" type="doc">
      <dgm:prSet loTypeId="urn:microsoft.com/office/officeart/2005/8/layout/process1" loCatId="process" qsTypeId="urn:microsoft.com/office/officeart/2005/8/quickstyle/simple1" qsCatId="simple" csTypeId="urn:microsoft.com/office/officeart/2005/8/colors/accent1_2" csCatId="accent1" phldr="1"/>
      <dgm:spPr/>
    </dgm:pt>
    <dgm:pt modelId="{EC51EA93-C3E2-4A63-975A-010A9508F9CB}">
      <dgm:prSet phldrT="[Text]"/>
      <dgm:spPr/>
      <dgm:t>
        <a:bodyPr/>
        <a:lstStyle/>
        <a:p>
          <a:r>
            <a:rPr lang="en-US" dirty="0"/>
            <a:t>USA</a:t>
          </a:r>
        </a:p>
        <a:p>
          <a:r>
            <a:rPr lang="en-US" dirty="0"/>
            <a:t>2 years</a:t>
          </a:r>
        </a:p>
      </dgm:t>
    </dgm:pt>
    <dgm:pt modelId="{8BC0909B-315F-4853-8607-ABA5DF0A5C98}" type="parTrans" cxnId="{026F21C9-5123-4187-94FE-01CE63462870}">
      <dgm:prSet/>
      <dgm:spPr/>
      <dgm:t>
        <a:bodyPr/>
        <a:lstStyle/>
        <a:p>
          <a:endParaRPr lang="en-US"/>
        </a:p>
      </dgm:t>
    </dgm:pt>
    <dgm:pt modelId="{DF85BD26-E91B-479B-8771-4DA8BF1DFB13}" type="sibTrans" cxnId="{026F21C9-5123-4187-94FE-01CE63462870}">
      <dgm:prSet/>
      <dgm:spPr/>
      <dgm:t>
        <a:bodyPr/>
        <a:lstStyle/>
        <a:p>
          <a:endParaRPr lang="en-US"/>
        </a:p>
      </dgm:t>
    </dgm:pt>
    <dgm:pt modelId="{0FA35795-FE58-4222-8BA6-97140D483701}">
      <dgm:prSet phldrT="[Text]"/>
      <dgm:spPr/>
      <dgm:t>
        <a:bodyPr/>
        <a:lstStyle/>
        <a:p>
          <a:r>
            <a:rPr lang="en-US" dirty="0"/>
            <a:t>Taiwan</a:t>
          </a:r>
        </a:p>
        <a:p>
          <a:r>
            <a:rPr lang="en-US" dirty="0"/>
            <a:t>2 years</a:t>
          </a:r>
        </a:p>
      </dgm:t>
    </dgm:pt>
    <dgm:pt modelId="{851ACD10-26EF-4C0B-AEE3-8B67A6D49D06}" type="parTrans" cxnId="{50270CED-9BC0-4297-B24C-E9A247881A87}">
      <dgm:prSet/>
      <dgm:spPr/>
      <dgm:t>
        <a:bodyPr/>
        <a:lstStyle/>
        <a:p>
          <a:endParaRPr lang="en-US"/>
        </a:p>
      </dgm:t>
    </dgm:pt>
    <dgm:pt modelId="{DA469541-4420-46FE-974B-2BF4DA6869B8}" type="sibTrans" cxnId="{50270CED-9BC0-4297-B24C-E9A247881A87}">
      <dgm:prSet/>
      <dgm:spPr/>
      <dgm:t>
        <a:bodyPr/>
        <a:lstStyle/>
        <a:p>
          <a:endParaRPr lang="en-US"/>
        </a:p>
      </dgm:t>
    </dgm:pt>
    <dgm:pt modelId="{BF9688F9-225A-411F-983B-B0FFB68E8C0F}">
      <dgm:prSet phldrT="[Text]"/>
      <dgm:spPr/>
      <dgm:t>
        <a:bodyPr/>
        <a:lstStyle/>
        <a:p>
          <a:r>
            <a:rPr lang="en-US" dirty="0"/>
            <a:t>Bachelor’s Degree</a:t>
          </a:r>
        </a:p>
      </dgm:t>
    </dgm:pt>
    <dgm:pt modelId="{DDDF98FB-CA12-4D17-A538-7FA649C62080}" type="parTrans" cxnId="{2988D4E1-9120-4730-AD82-36D241E43C0A}">
      <dgm:prSet/>
      <dgm:spPr/>
      <dgm:t>
        <a:bodyPr/>
        <a:lstStyle/>
        <a:p>
          <a:endParaRPr lang="en-US"/>
        </a:p>
      </dgm:t>
    </dgm:pt>
    <dgm:pt modelId="{9ECED7E6-C084-478C-B3CF-F3A9A1F3FE00}" type="sibTrans" cxnId="{2988D4E1-9120-4730-AD82-36D241E43C0A}">
      <dgm:prSet/>
      <dgm:spPr/>
      <dgm:t>
        <a:bodyPr/>
        <a:lstStyle/>
        <a:p>
          <a:endParaRPr lang="en-US"/>
        </a:p>
      </dgm:t>
    </dgm:pt>
    <dgm:pt modelId="{4F2E2CDC-7883-41EF-906A-5766D12B10E1}" type="pres">
      <dgm:prSet presAssocID="{1C9ED48E-2DD6-42E2-A535-2FB00502D4F1}" presName="Name0" presStyleCnt="0">
        <dgm:presLayoutVars>
          <dgm:dir/>
          <dgm:resizeHandles val="exact"/>
        </dgm:presLayoutVars>
      </dgm:prSet>
      <dgm:spPr/>
    </dgm:pt>
    <dgm:pt modelId="{AF7FA585-B4F0-4A41-82F2-82C3C179BAD2}" type="pres">
      <dgm:prSet presAssocID="{EC51EA93-C3E2-4A63-975A-010A9508F9CB}" presName="node" presStyleLbl="node1" presStyleIdx="0" presStyleCnt="3">
        <dgm:presLayoutVars>
          <dgm:bulletEnabled val="1"/>
        </dgm:presLayoutVars>
      </dgm:prSet>
      <dgm:spPr/>
      <dgm:t>
        <a:bodyPr/>
        <a:lstStyle/>
        <a:p>
          <a:endParaRPr lang="en-US"/>
        </a:p>
      </dgm:t>
    </dgm:pt>
    <dgm:pt modelId="{37D1282E-49DE-4EA2-9A61-DCFC726911B5}" type="pres">
      <dgm:prSet presAssocID="{DF85BD26-E91B-479B-8771-4DA8BF1DFB13}" presName="sibTrans" presStyleLbl="sibTrans2D1" presStyleIdx="0" presStyleCnt="2"/>
      <dgm:spPr/>
      <dgm:t>
        <a:bodyPr/>
        <a:lstStyle/>
        <a:p>
          <a:endParaRPr lang="en-US"/>
        </a:p>
      </dgm:t>
    </dgm:pt>
    <dgm:pt modelId="{3DB0A387-1010-4326-B218-12E178F65E85}" type="pres">
      <dgm:prSet presAssocID="{DF85BD26-E91B-479B-8771-4DA8BF1DFB13}" presName="connectorText" presStyleLbl="sibTrans2D1" presStyleIdx="0" presStyleCnt="2"/>
      <dgm:spPr/>
      <dgm:t>
        <a:bodyPr/>
        <a:lstStyle/>
        <a:p>
          <a:endParaRPr lang="en-US"/>
        </a:p>
      </dgm:t>
    </dgm:pt>
    <dgm:pt modelId="{E2CBE2A8-B4F0-477D-9BD6-67ECB3F8588F}" type="pres">
      <dgm:prSet presAssocID="{0FA35795-FE58-4222-8BA6-97140D483701}" presName="node" presStyleLbl="node1" presStyleIdx="1" presStyleCnt="3">
        <dgm:presLayoutVars>
          <dgm:bulletEnabled val="1"/>
        </dgm:presLayoutVars>
      </dgm:prSet>
      <dgm:spPr/>
      <dgm:t>
        <a:bodyPr/>
        <a:lstStyle/>
        <a:p>
          <a:endParaRPr lang="en-US"/>
        </a:p>
      </dgm:t>
    </dgm:pt>
    <dgm:pt modelId="{3C161A6B-ECAA-49F1-885E-6EDB6A373DEA}" type="pres">
      <dgm:prSet presAssocID="{DA469541-4420-46FE-974B-2BF4DA6869B8}" presName="sibTrans" presStyleLbl="sibTrans2D1" presStyleIdx="1" presStyleCnt="2"/>
      <dgm:spPr/>
      <dgm:t>
        <a:bodyPr/>
        <a:lstStyle/>
        <a:p>
          <a:endParaRPr lang="en-US"/>
        </a:p>
      </dgm:t>
    </dgm:pt>
    <dgm:pt modelId="{6BC9295D-5EDE-427E-A2C1-207F2044DBF9}" type="pres">
      <dgm:prSet presAssocID="{DA469541-4420-46FE-974B-2BF4DA6869B8}" presName="connectorText" presStyleLbl="sibTrans2D1" presStyleIdx="1" presStyleCnt="2"/>
      <dgm:spPr/>
      <dgm:t>
        <a:bodyPr/>
        <a:lstStyle/>
        <a:p>
          <a:endParaRPr lang="en-US"/>
        </a:p>
      </dgm:t>
    </dgm:pt>
    <dgm:pt modelId="{1E9FA74F-F465-4FCC-A694-9584764D3B1A}" type="pres">
      <dgm:prSet presAssocID="{BF9688F9-225A-411F-983B-B0FFB68E8C0F}" presName="node" presStyleLbl="node1" presStyleIdx="2" presStyleCnt="3">
        <dgm:presLayoutVars>
          <dgm:bulletEnabled val="1"/>
        </dgm:presLayoutVars>
      </dgm:prSet>
      <dgm:spPr/>
      <dgm:t>
        <a:bodyPr/>
        <a:lstStyle/>
        <a:p>
          <a:endParaRPr lang="en-US"/>
        </a:p>
      </dgm:t>
    </dgm:pt>
  </dgm:ptLst>
  <dgm:cxnLst>
    <dgm:cxn modelId="{716F7E95-AF04-4895-8424-82FAA7F7FABF}" type="presOf" srcId="{DF85BD26-E91B-479B-8771-4DA8BF1DFB13}" destId="{3DB0A387-1010-4326-B218-12E178F65E85}" srcOrd="1" destOrd="0" presId="urn:microsoft.com/office/officeart/2005/8/layout/process1"/>
    <dgm:cxn modelId="{61F0E29D-7270-40E1-A84C-00FF90C737E3}" type="presOf" srcId="{BF9688F9-225A-411F-983B-B0FFB68E8C0F}" destId="{1E9FA74F-F465-4FCC-A694-9584764D3B1A}" srcOrd="0" destOrd="0" presId="urn:microsoft.com/office/officeart/2005/8/layout/process1"/>
    <dgm:cxn modelId="{026F21C9-5123-4187-94FE-01CE63462870}" srcId="{1C9ED48E-2DD6-42E2-A535-2FB00502D4F1}" destId="{EC51EA93-C3E2-4A63-975A-010A9508F9CB}" srcOrd="0" destOrd="0" parTransId="{8BC0909B-315F-4853-8607-ABA5DF0A5C98}" sibTransId="{DF85BD26-E91B-479B-8771-4DA8BF1DFB13}"/>
    <dgm:cxn modelId="{3D80659C-7B8B-452B-9EE8-E66B5EABAD20}" type="presOf" srcId="{0FA35795-FE58-4222-8BA6-97140D483701}" destId="{E2CBE2A8-B4F0-477D-9BD6-67ECB3F8588F}" srcOrd="0" destOrd="0" presId="urn:microsoft.com/office/officeart/2005/8/layout/process1"/>
    <dgm:cxn modelId="{F609908D-92AC-4BD8-A87E-05682945CA71}" type="presOf" srcId="{DA469541-4420-46FE-974B-2BF4DA6869B8}" destId="{3C161A6B-ECAA-49F1-885E-6EDB6A373DEA}" srcOrd="0" destOrd="0" presId="urn:microsoft.com/office/officeart/2005/8/layout/process1"/>
    <dgm:cxn modelId="{08C13981-941E-4426-B98D-A9AC6940744E}" type="presOf" srcId="{DA469541-4420-46FE-974B-2BF4DA6869B8}" destId="{6BC9295D-5EDE-427E-A2C1-207F2044DBF9}" srcOrd="1" destOrd="0" presId="urn:microsoft.com/office/officeart/2005/8/layout/process1"/>
    <dgm:cxn modelId="{2988D4E1-9120-4730-AD82-36D241E43C0A}" srcId="{1C9ED48E-2DD6-42E2-A535-2FB00502D4F1}" destId="{BF9688F9-225A-411F-983B-B0FFB68E8C0F}" srcOrd="2" destOrd="0" parTransId="{DDDF98FB-CA12-4D17-A538-7FA649C62080}" sibTransId="{9ECED7E6-C084-478C-B3CF-F3A9A1F3FE00}"/>
    <dgm:cxn modelId="{9EFC6331-B32F-46FA-B347-7BF73AAA08F7}" type="presOf" srcId="{1C9ED48E-2DD6-42E2-A535-2FB00502D4F1}" destId="{4F2E2CDC-7883-41EF-906A-5766D12B10E1}" srcOrd="0" destOrd="0" presId="urn:microsoft.com/office/officeart/2005/8/layout/process1"/>
    <dgm:cxn modelId="{601DAC7E-6623-4666-BF56-F5B5190F5F65}" type="presOf" srcId="{DF85BD26-E91B-479B-8771-4DA8BF1DFB13}" destId="{37D1282E-49DE-4EA2-9A61-DCFC726911B5}" srcOrd="0" destOrd="0" presId="urn:microsoft.com/office/officeart/2005/8/layout/process1"/>
    <dgm:cxn modelId="{50270CED-9BC0-4297-B24C-E9A247881A87}" srcId="{1C9ED48E-2DD6-42E2-A535-2FB00502D4F1}" destId="{0FA35795-FE58-4222-8BA6-97140D483701}" srcOrd="1" destOrd="0" parTransId="{851ACD10-26EF-4C0B-AEE3-8B67A6D49D06}" sibTransId="{DA469541-4420-46FE-974B-2BF4DA6869B8}"/>
    <dgm:cxn modelId="{754A045C-8B8D-4C7F-BC4D-4EBF9B37ECFC}" type="presOf" srcId="{EC51EA93-C3E2-4A63-975A-010A9508F9CB}" destId="{AF7FA585-B4F0-4A41-82F2-82C3C179BAD2}" srcOrd="0" destOrd="0" presId="urn:microsoft.com/office/officeart/2005/8/layout/process1"/>
    <dgm:cxn modelId="{7D6B5E8C-EEDF-44BC-BE3A-8970F20368A7}" type="presParOf" srcId="{4F2E2CDC-7883-41EF-906A-5766D12B10E1}" destId="{AF7FA585-B4F0-4A41-82F2-82C3C179BAD2}" srcOrd="0" destOrd="0" presId="urn:microsoft.com/office/officeart/2005/8/layout/process1"/>
    <dgm:cxn modelId="{CB7F905C-BD98-4EA8-83DB-0C83CDEB3E3E}" type="presParOf" srcId="{4F2E2CDC-7883-41EF-906A-5766D12B10E1}" destId="{37D1282E-49DE-4EA2-9A61-DCFC726911B5}" srcOrd="1" destOrd="0" presId="urn:microsoft.com/office/officeart/2005/8/layout/process1"/>
    <dgm:cxn modelId="{F001F075-3515-463D-9639-2EF80BF203C9}" type="presParOf" srcId="{37D1282E-49DE-4EA2-9A61-DCFC726911B5}" destId="{3DB0A387-1010-4326-B218-12E178F65E85}" srcOrd="0" destOrd="0" presId="urn:microsoft.com/office/officeart/2005/8/layout/process1"/>
    <dgm:cxn modelId="{43C67829-0FB0-4508-8A64-819F64134EBF}" type="presParOf" srcId="{4F2E2CDC-7883-41EF-906A-5766D12B10E1}" destId="{E2CBE2A8-B4F0-477D-9BD6-67ECB3F8588F}" srcOrd="2" destOrd="0" presId="urn:microsoft.com/office/officeart/2005/8/layout/process1"/>
    <dgm:cxn modelId="{CD503687-6A3B-44F1-8513-CA2CD08D8DF0}" type="presParOf" srcId="{4F2E2CDC-7883-41EF-906A-5766D12B10E1}" destId="{3C161A6B-ECAA-49F1-885E-6EDB6A373DEA}" srcOrd="3" destOrd="0" presId="urn:microsoft.com/office/officeart/2005/8/layout/process1"/>
    <dgm:cxn modelId="{FD28D93D-E373-442A-A639-FD00CC45BCA8}" type="presParOf" srcId="{3C161A6B-ECAA-49F1-885E-6EDB6A373DEA}" destId="{6BC9295D-5EDE-427E-A2C1-207F2044DBF9}" srcOrd="0" destOrd="0" presId="urn:microsoft.com/office/officeart/2005/8/layout/process1"/>
    <dgm:cxn modelId="{944C205F-C9D2-483B-B711-14CC38891430}" type="presParOf" srcId="{4F2E2CDC-7883-41EF-906A-5766D12B10E1}" destId="{1E9FA74F-F465-4FCC-A694-9584764D3B1A}"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EB6B69-439A-449F-ADE8-9AABCB7137A3}" type="doc">
      <dgm:prSet loTypeId="urn:microsoft.com/office/officeart/2005/8/layout/process1" loCatId="process" qsTypeId="urn:microsoft.com/office/officeart/2005/8/quickstyle/simple1" qsCatId="simple" csTypeId="urn:microsoft.com/office/officeart/2005/8/colors/accent1_2" csCatId="accent1" phldr="1"/>
      <dgm:spPr/>
    </dgm:pt>
    <dgm:pt modelId="{B50556BB-2039-4662-AD83-B48616757F95}">
      <dgm:prSet phldrT="[Text]"/>
      <dgm:spPr/>
      <dgm:t>
        <a:bodyPr/>
        <a:lstStyle/>
        <a:p>
          <a:r>
            <a:rPr lang="en-US" dirty="0"/>
            <a:t>USA </a:t>
          </a:r>
        </a:p>
        <a:p>
          <a:r>
            <a:rPr lang="en-US" dirty="0"/>
            <a:t>2 years </a:t>
          </a:r>
        </a:p>
      </dgm:t>
    </dgm:pt>
    <dgm:pt modelId="{CB860A7B-C81E-4966-A903-972508069EBA}" type="parTrans" cxnId="{0DD2B7E5-6976-4854-AC87-0EE0119EE05C}">
      <dgm:prSet/>
      <dgm:spPr/>
      <dgm:t>
        <a:bodyPr/>
        <a:lstStyle/>
        <a:p>
          <a:endParaRPr lang="en-US"/>
        </a:p>
      </dgm:t>
    </dgm:pt>
    <dgm:pt modelId="{7C02A75E-81E8-46F4-AF9A-F678C73A1DA2}" type="sibTrans" cxnId="{0DD2B7E5-6976-4854-AC87-0EE0119EE05C}">
      <dgm:prSet/>
      <dgm:spPr/>
      <dgm:t>
        <a:bodyPr/>
        <a:lstStyle/>
        <a:p>
          <a:endParaRPr lang="en-US"/>
        </a:p>
      </dgm:t>
    </dgm:pt>
    <dgm:pt modelId="{6E9D3600-6D6D-4FED-B79F-86283D496E0D}">
      <dgm:prSet phldrT="[Text]"/>
      <dgm:spPr/>
      <dgm:t>
        <a:bodyPr/>
        <a:lstStyle/>
        <a:p>
          <a:r>
            <a:rPr lang="en-US" dirty="0"/>
            <a:t>Europe</a:t>
          </a:r>
        </a:p>
        <a:p>
          <a:r>
            <a:rPr lang="en-US" dirty="0"/>
            <a:t>2 years</a:t>
          </a:r>
        </a:p>
      </dgm:t>
    </dgm:pt>
    <dgm:pt modelId="{67FFCDC6-90C5-450C-B21F-2DD9469C141E}" type="parTrans" cxnId="{5C8ED000-FECE-48AC-B34B-10F90A6C3F65}">
      <dgm:prSet/>
      <dgm:spPr/>
      <dgm:t>
        <a:bodyPr/>
        <a:lstStyle/>
        <a:p>
          <a:endParaRPr lang="en-US"/>
        </a:p>
      </dgm:t>
    </dgm:pt>
    <dgm:pt modelId="{F05E8447-FEC0-48E4-A7AB-EA2F210FEF27}" type="sibTrans" cxnId="{5C8ED000-FECE-48AC-B34B-10F90A6C3F65}">
      <dgm:prSet/>
      <dgm:spPr/>
      <dgm:t>
        <a:bodyPr/>
        <a:lstStyle/>
        <a:p>
          <a:endParaRPr lang="en-US"/>
        </a:p>
      </dgm:t>
    </dgm:pt>
    <dgm:pt modelId="{5EE1496A-0F01-465D-80A9-032052D9DC77}">
      <dgm:prSet phldrT="[Text]"/>
      <dgm:spPr/>
      <dgm:t>
        <a:bodyPr/>
        <a:lstStyle/>
        <a:p>
          <a:r>
            <a:rPr lang="en-US" dirty="0"/>
            <a:t>Bachelor’s Degree</a:t>
          </a:r>
        </a:p>
      </dgm:t>
    </dgm:pt>
    <dgm:pt modelId="{6673A46E-EC5C-428C-B4EB-3BF4E7747C39}" type="parTrans" cxnId="{343493AF-FE0B-4179-89A6-47BFCAD73E5E}">
      <dgm:prSet/>
      <dgm:spPr/>
      <dgm:t>
        <a:bodyPr/>
        <a:lstStyle/>
        <a:p>
          <a:endParaRPr lang="en-US"/>
        </a:p>
      </dgm:t>
    </dgm:pt>
    <dgm:pt modelId="{88B7D745-3848-445B-A250-8F32D0C48DA8}" type="sibTrans" cxnId="{343493AF-FE0B-4179-89A6-47BFCAD73E5E}">
      <dgm:prSet/>
      <dgm:spPr/>
      <dgm:t>
        <a:bodyPr/>
        <a:lstStyle/>
        <a:p>
          <a:endParaRPr lang="en-US"/>
        </a:p>
      </dgm:t>
    </dgm:pt>
    <dgm:pt modelId="{673BB883-5AEE-4F8E-9279-449DB3A51EE0}" type="pres">
      <dgm:prSet presAssocID="{83EB6B69-439A-449F-ADE8-9AABCB7137A3}" presName="Name0" presStyleCnt="0">
        <dgm:presLayoutVars>
          <dgm:dir/>
          <dgm:resizeHandles val="exact"/>
        </dgm:presLayoutVars>
      </dgm:prSet>
      <dgm:spPr/>
    </dgm:pt>
    <dgm:pt modelId="{D338012A-A0B3-49B8-9211-EFE605A73CF5}" type="pres">
      <dgm:prSet presAssocID="{B50556BB-2039-4662-AD83-B48616757F95}" presName="node" presStyleLbl="node1" presStyleIdx="0" presStyleCnt="3">
        <dgm:presLayoutVars>
          <dgm:bulletEnabled val="1"/>
        </dgm:presLayoutVars>
      </dgm:prSet>
      <dgm:spPr/>
      <dgm:t>
        <a:bodyPr/>
        <a:lstStyle/>
        <a:p>
          <a:endParaRPr lang="en-US"/>
        </a:p>
      </dgm:t>
    </dgm:pt>
    <dgm:pt modelId="{ED317A03-061C-4225-8810-F3EA65BD81D6}" type="pres">
      <dgm:prSet presAssocID="{7C02A75E-81E8-46F4-AF9A-F678C73A1DA2}" presName="sibTrans" presStyleLbl="sibTrans2D1" presStyleIdx="0" presStyleCnt="2"/>
      <dgm:spPr/>
      <dgm:t>
        <a:bodyPr/>
        <a:lstStyle/>
        <a:p>
          <a:endParaRPr lang="en-US"/>
        </a:p>
      </dgm:t>
    </dgm:pt>
    <dgm:pt modelId="{79B01365-C65C-41E4-ABA3-BAA64945F169}" type="pres">
      <dgm:prSet presAssocID="{7C02A75E-81E8-46F4-AF9A-F678C73A1DA2}" presName="connectorText" presStyleLbl="sibTrans2D1" presStyleIdx="0" presStyleCnt="2"/>
      <dgm:spPr/>
      <dgm:t>
        <a:bodyPr/>
        <a:lstStyle/>
        <a:p>
          <a:endParaRPr lang="en-US"/>
        </a:p>
      </dgm:t>
    </dgm:pt>
    <dgm:pt modelId="{A2E967FF-1A27-44DC-9A3B-B543EE42851C}" type="pres">
      <dgm:prSet presAssocID="{6E9D3600-6D6D-4FED-B79F-86283D496E0D}" presName="node" presStyleLbl="node1" presStyleIdx="1" presStyleCnt="3">
        <dgm:presLayoutVars>
          <dgm:bulletEnabled val="1"/>
        </dgm:presLayoutVars>
      </dgm:prSet>
      <dgm:spPr/>
      <dgm:t>
        <a:bodyPr/>
        <a:lstStyle/>
        <a:p>
          <a:endParaRPr lang="en-US"/>
        </a:p>
      </dgm:t>
    </dgm:pt>
    <dgm:pt modelId="{5424A112-F86D-4C3D-95D5-FF6C57117924}" type="pres">
      <dgm:prSet presAssocID="{F05E8447-FEC0-48E4-A7AB-EA2F210FEF27}" presName="sibTrans" presStyleLbl="sibTrans2D1" presStyleIdx="1" presStyleCnt="2"/>
      <dgm:spPr/>
      <dgm:t>
        <a:bodyPr/>
        <a:lstStyle/>
        <a:p>
          <a:endParaRPr lang="en-US"/>
        </a:p>
      </dgm:t>
    </dgm:pt>
    <dgm:pt modelId="{7E49194A-CFD2-4F2D-98E6-F048DB624050}" type="pres">
      <dgm:prSet presAssocID="{F05E8447-FEC0-48E4-A7AB-EA2F210FEF27}" presName="connectorText" presStyleLbl="sibTrans2D1" presStyleIdx="1" presStyleCnt="2"/>
      <dgm:spPr/>
      <dgm:t>
        <a:bodyPr/>
        <a:lstStyle/>
        <a:p>
          <a:endParaRPr lang="en-US"/>
        </a:p>
      </dgm:t>
    </dgm:pt>
    <dgm:pt modelId="{D3687CE2-A9F4-44AE-8501-E1028F8A3A66}" type="pres">
      <dgm:prSet presAssocID="{5EE1496A-0F01-465D-80A9-032052D9DC77}" presName="node" presStyleLbl="node1" presStyleIdx="2" presStyleCnt="3" custLinFactNeighborX="-7975" custLinFactNeighborY="623">
        <dgm:presLayoutVars>
          <dgm:bulletEnabled val="1"/>
        </dgm:presLayoutVars>
      </dgm:prSet>
      <dgm:spPr/>
      <dgm:t>
        <a:bodyPr/>
        <a:lstStyle/>
        <a:p>
          <a:endParaRPr lang="en-US"/>
        </a:p>
      </dgm:t>
    </dgm:pt>
  </dgm:ptLst>
  <dgm:cxnLst>
    <dgm:cxn modelId="{F76A0830-4207-4E0A-95FD-E400336F70ED}" type="presOf" srcId="{6E9D3600-6D6D-4FED-B79F-86283D496E0D}" destId="{A2E967FF-1A27-44DC-9A3B-B543EE42851C}" srcOrd="0" destOrd="0" presId="urn:microsoft.com/office/officeart/2005/8/layout/process1"/>
    <dgm:cxn modelId="{5C8ED000-FECE-48AC-B34B-10F90A6C3F65}" srcId="{83EB6B69-439A-449F-ADE8-9AABCB7137A3}" destId="{6E9D3600-6D6D-4FED-B79F-86283D496E0D}" srcOrd="1" destOrd="0" parTransId="{67FFCDC6-90C5-450C-B21F-2DD9469C141E}" sibTransId="{F05E8447-FEC0-48E4-A7AB-EA2F210FEF27}"/>
    <dgm:cxn modelId="{E46CAF8E-E900-4B02-B6A8-990733653F0A}" type="presOf" srcId="{7C02A75E-81E8-46F4-AF9A-F678C73A1DA2}" destId="{ED317A03-061C-4225-8810-F3EA65BD81D6}" srcOrd="0" destOrd="0" presId="urn:microsoft.com/office/officeart/2005/8/layout/process1"/>
    <dgm:cxn modelId="{57B7F738-16EA-471B-9B3E-E9366DBF0565}" type="presOf" srcId="{5EE1496A-0F01-465D-80A9-032052D9DC77}" destId="{D3687CE2-A9F4-44AE-8501-E1028F8A3A66}" srcOrd="0" destOrd="0" presId="urn:microsoft.com/office/officeart/2005/8/layout/process1"/>
    <dgm:cxn modelId="{4ABC70D9-12FD-4A95-9CEF-CE30555C9CD5}" type="presOf" srcId="{7C02A75E-81E8-46F4-AF9A-F678C73A1DA2}" destId="{79B01365-C65C-41E4-ABA3-BAA64945F169}" srcOrd="1" destOrd="0" presId="urn:microsoft.com/office/officeart/2005/8/layout/process1"/>
    <dgm:cxn modelId="{11F30847-926B-44C1-B248-06A66562541F}" type="presOf" srcId="{F05E8447-FEC0-48E4-A7AB-EA2F210FEF27}" destId="{7E49194A-CFD2-4F2D-98E6-F048DB624050}" srcOrd="1" destOrd="0" presId="urn:microsoft.com/office/officeart/2005/8/layout/process1"/>
    <dgm:cxn modelId="{DAE84122-97DB-412A-AF20-BD980A9C4E9F}" type="presOf" srcId="{B50556BB-2039-4662-AD83-B48616757F95}" destId="{D338012A-A0B3-49B8-9211-EFE605A73CF5}" srcOrd="0" destOrd="0" presId="urn:microsoft.com/office/officeart/2005/8/layout/process1"/>
    <dgm:cxn modelId="{0DD2B7E5-6976-4854-AC87-0EE0119EE05C}" srcId="{83EB6B69-439A-449F-ADE8-9AABCB7137A3}" destId="{B50556BB-2039-4662-AD83-B48616757F95}" srcOrd="0" destOrd="0" parTransId="{CB860A7B-C81E-4966-A903-972508069EBA}" sibTransId="{7C02A75E-81E8-46F4-AF9A-F678C73A1DA2}"/>
    <dgm:cxn modelId="{343493AF-FE0B-4179-89A6-47BFCAD73E5E}" srcId="{83EB6B69-439A-449F-ADE8-9AABCB7137A3}" destId="{5EE1496A-0F01-465D-80A9-032052D9DC77}" srcOrd="2" destOrd="0" parTransId="{6673A46E-EC5C-428C-B4EB-3BF4E7747C39}" sibTransId="{88B7D745-3848-445B-A250-8F32D0C48DA8}"/>
    <dgm:cxn modelId="{9BB9B715-50DD-4041-BC89-7524CF904435}" type="presOf" srcId="{F05E8447-FEC0-48E4-A7AB-EA2F210FEF27}" destId="{5424A112-F86D-4C3D-95D5-FF6C57117924}" srcOrd="0" destOrd="0" presId="urn:microsoft.com/office/officeart/2005/8/layout/process1"/>
    <dgm:cxn modelId="{68D72FE8-CBC5-432E-8AFB-2A68388383A4}" type="presOf" srcId="{83EB6B69-439A-449F-ADE8-9AABCB7137A3}" destId="{673BB883-5AEE-4F8E-9279-449DB3A51EE0}" srcOrd="0" destOrd="0" presId="urn:microsoft.com/office/officeart/2005/8/layout/process1"/>
    <dgm:cxn modelId="{843F7E30-F869-4FB4-9BDA-D9E985B74E16}" type="presParOf" srcId="{673BB883-5AEE-4F8E-9279-449DB3A51EE0}" destId="{D338012A-A0B3-49B8-9211-EFE605A73CF5}" srcOrd="0" destOrd="0" presId="urn:microsoft.com/office/officeart/2005/8/layout/process1"/>
    <dgm:cxn modelId="{A70ECB73-F3D7-4D7B-8EE4-8FAFE1490F0A}" type="presParOf" srcId="{673BB883-5AEE-4F8E-9279-449DB3A51EE0}" destId="{ED317A03-061C-4225-8810-F3EA65BD81D6}" srcOrd="1" destOrd="0" presId="urn:microsoft.com/office/officeart/2005/8/layout/process1"/>
    <dgm:cxn modelId="{9A47325E-D4D9-476A-9B6E-E9CE55386B46}" type="presParOf" srcId="{ED317A03-061C-4225-8810-F3EA65BD81D6}" destId="{79B01365-C65C-41E4-ABA3-BAA64945F169}" srcOrd="0" destOrd="0" presId="urn:microsoft.com/office/officeart/2005/8/layout/process1"/>
    <dgm:cxn modelId="{F134CEE9-B9BA-4390-89EB-A28607054241}" type="presParOf" srcId="{673BB883-5AEE-4F8E-9279-449DB3A51EE0}" destId="{A2E967FF-1A27-44DC-9A3B-B543EE42851C}" srcOrd="2" destOrd="0" presId="urn:microsoft.com/office/officeart/2005/8/layout/process1"/>
    <dgm:cxn modelId="{F97588F7-01CE-40AD-BB13-8236B8184802}" type="presParOf" srcId="{673BB883-5AEE-4F8E-9279-449DB3A51EE0}" destId="{5424A112-F86D-4C3D-95D5-FF6C57117924}" srcOrd="3" destOrd="0" presId="urn:microsoft.com/office/officeart/2005/8/layout/process1"/>
    <dgm:cxn modelId="{028BD41E-6CCB-45C0-A23F-B09F04D8B0D5}" type="presParOf" srcId="{5424A112-F86D-4C3D-95D5-FF6C57117924}" destId="{7E49194A-CFD2-4F2D-98E6-F048DB624050}" srcOrd="0" destOrd="0" presId="urn:microsoft.com/office/officeart/2005/8/layout/process1"/>
    <dgm:cxn modelId="{457E7723-8543-471E-B8F2-184AA8BA5B7C}" type="presParOf" srcId="{673BB883-5AEE-4F8E-9279-449DB3A51EE0}" destId="{D3687CE2-A9F4-44AE-8501-E1028F8A3A66}"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DA098-14F7-498E-8E89-5277A364B100}">
      <dsp:nvSpPr>
        <dsp:cNvPr id="0" name=""/>
        <dsp:cNvSpPr/>
      </dsp:nvSpPr>
      <dsp:spPr>
        <a:xfrm>
          <a:off x="0" y="0"/>
          <a:ext cx="2222866" cy="148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USA</a:t>
          </a:r>
        </a:p>
        <a:p>
          <a:pPr lvl="0" algn="ctr" defTabSz="1333500">
            <a:lnSpc>
              <a:spcPct val="90000"/>
            </a:lnSpc>
            <a:spcBef>
              <a:spcPct val="0"/>
            </a:spcBef>
            <a:spcAft>
              <a:spcPct val="35000"/>
            </a:spcAft>
          </a:pPr>
          <a:r>
            <a:rPr lang="en-US" sz="3000" kern="1200" dirty="0"/>
            <a:t>2 years</a:t>
          </a:r>
        </a:p>
      </dsp:txBody>
      <dsp:txXfrm>
        <a:off x="43423" y="43423"/>
        <a:ext cx="2136020" cy="1395725"/>
      </dsp:txXfrm>
    </dsp:sp>
    <dsp:sp modelId="{3393441D-8C8D-48C0-A5E9-D4559E130CD8}">
      <dsp:nvSpPr>
        <dsp:cNvPr id="0" name=""/>
        <dsp:cNvSpPr/>
      </dsp:nvSpPr>
      <dsp:spPr>
        <a:xfrm>
          <a:off x="2448045" y="465650"/>
          <a:ext cx="477381" cy="551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448045" y="575904"/>
        <a:ext cx="334167" cy="330762"/>
      </dsp:txXfrm>
    </dsp:sp>
    <dsp:sp modelId="{62B6C655-C17A-4CC7-92AD-2B5C4A76F425}">
      <dsp:nvSpPr>
        <dsp:cNvPr id="0" name=""/>
        <dsp:cNvSpPr/>
      </dsp:nvSpPr>
      <dsp:spPr>
        <a:xfrm>
          <a:off x="3123585" y="0"/>
          <a:ext cx="2222866" cy="148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Japan</a:t>
          </a:r>
        </a:p>
        <a:p>
          <a:pPr lvl="0" algn="ctr" defTabSz="1333500">
            <a:lnSpc>
              <a:spcPct val="90000"/>
            </a:lnSpc>
            <a:spcBef>
              <a:spcPct val="0"/>
            </a:spcBef>
            <a:spcAft>
              <a:spcPct val="35000"/>
            </a:spcAft>
          </a:pPr>
          <a:r>
            <a:rPr lang="en-US" sz="3000" kern="1200" dirty="0"/>
            <a:t>2 years</a:t>
          </a:r>
        </a:p>
      </dsp:txBody>
      <dsp:txXfrm>
        <a:off x="3167008" y="43423"/>
        <a:ext cx="2136020" cy="1395725"/>
      </dsp:txXfrm>
    </dsp:sp>
    <dsp:sp modelId="{37770E92-4322-447F-ABF7-19D791580EB0}">
      <dsp:nvSpPr>
        <dsp:cNvPr id="0" name=""/>
        <dsp:cNvSpPr/>
      </dsp:nvSpPr>
      <dsp:spPr>
        <a:xfrm>
          <a:off x="5568738" y="465650"/>
          <a:ext cx="471247" cy="551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568738" y="575904"/>
        <a:ext cx="329873" cy="330762"/>
      </dsp:txXfrm>
    </dsp:sp>
    <dsp:sp modelId="{4E9FAD62-F92A-4211-A75A-F4F9394F73AB}">
      <dsp:nvSpPr>
        <dsp:cNvPr id="0" name=""/>
        <dsp:cNvSpPr/>
      </dsp:nvSpPr>
      <dsp:spPr>
        <a:xfrm>
          <a:off x="6235598" y="0"/>
          <a:ext cx="2222866" cy="148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a:p>
          <a:pPr lvl="0" algn="ctr" defTabSz="1333500">
            <a:lnSpc>
              <a:spcPct val="90000"/>
            </a:lnSpc>
            <a:spcBef>
              <a:spcPct val="0"/>
            </a:spcBef>
            <a:spcAft>
              <a:spcPct val="35000"/>
            </a:spcAft>
          </a:pPr>
          <a:r>
            <a:rPr lang="en-US" sz="3000" kern="1200" dirty="0"/>
            <a:t>Bachelor’s Degree</a:t>
          </a:r>
        </a:p>
        <a:p>
          <a:pPr lvl="0" algn="ctr" defTabSz="1333500">
            <a:lnSpc>
              <a:spcPct val="90000"/>
            </a:lnSpc>
            <a:spcBef>
              <a:spcPct val="0"/>
            </a:spcBef>
            <a:spcAft>
              <a:spcPct val="35000"/>
            </a:spcAft>
          </a:pPr>
          <a:endParaRPr lang="en-US" sz="2200" kern="1200" dirty="0"/>
        </a:p>
      </dsp:txBody>
      <dsp:txXfrm>
        <a:off x="6279021" y="43423"/>
        <a:ext cx="2136020" cy="1395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FA585-B4F0-4A41-82F2-82C3C179BAD2}">
      <dsp:nvSpPr>
        <dsp:cNvPr id="0" name=""/>
        <dsp:cNvSpPr/>
      </dsp:nvSpPr>
      <dsp:spPr>
        <a:xfrm>
          <a:off x="7444" y="242448"/>
          <a:ext cx="2225039" cy="1335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USA</a:t>
          </a:r>
        </a:p>
        <a:p>
          <a:pPr lvl="0" algn="ctr" defTabSz="1333500">
            <a:lnSpc>
              <a:spcPct val="90000"/>
            </a:lnSpc>
            <a:spcBef>
              <a:spcPct val="0"/>
            </a:spcBef>
            <a:spcAft>
              <a:spcPct val="35000"/>
            </a:spcAft>
          </a:pPr>
          <a:r>
            <a:rPr lang="en-US" sz="3000" kern="1200" dirty="0"/>
            <a:t>2 years</a:t>
          </a:r>
        </a:p>
      </dsp:txBody>
      <dsp:txXfrm>
        <a:off x="46545" y="281549"/>
        <a:ext cx="2146837" cy="1256821"/>
      </dsp:txXfrm>
    </dsp:sp>
    <dsp:sp modelId="{37D1282E-49DE-4EA2-9A61-DCFC726911B5}">
      <dsp:nvSpPr>
        <dsp:cNvPr id="0" name=""/>
        <dsp:cNvSpPr/>
      </dsp:nvSpPr>
      <dsp:spPr>
        <a:xfrm>
          <a:off x="2454987" y="634055"/>
          <a:ext cx="471708" cy="5518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454987" y="744417"/>
        <a:ext cx="330196" cy="331085"/>
      </dsp:txXfrm>
    </dsp:sp>
    <dsp:sp modelId="{E2CBE2A8-B4F0-477D-9BD6-67ECB3F8588F}">
      <dsp:nvSpPr>
        <dsp:cNvPr id="0" name=""/>
        <dsp:cNvSpPr/>
      </dsp:nvSpPr>
      <dsp:spPr>
        <a:xfrm>
          <a:off x="3122498" y="242448"/>
          <a:ext cx="2225039" cy="1335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Taiwan</a:t>
          </a:r>
        </a:p>
        <a:p>
          <a:pPr lvl="0" algn="ctr" defTabSz="1333500">
            <a:lnSpc>
              <a:spcPct val="90000"/>
            </a:lnSpc>
            <a:spcBef>
              <a:spcPct val="0"/>
            </a:spcBef>
            <a:spcAft>
              <a:spcPct val="35000"/>
            </a:spcAft>
          </a:pPr>
          <a:r>
            <a:rPr lang="en-US" sz="3000" kern="1200" dirty="0"/>
            <a:t>2 years</a:t>
          </a:r>
        </a:p>
      </dsp:txBody>
      <dsp:txXfrm>
        <a:off x="3161599" y="281549"/>
        <a:ext cx="2146837" cy="1256821"/>
      </dsp:txXfrm>
    </dsp:sp>
    <dsp:sp modelId="{3C161A6B-ECAA-49F1-885E-6EDB6A373DEA}">
      <dsp:nvSpPr>
        <dsp:cNvPr id="0" name=""/>
        <dsp:cNvSpPr/>
      </dsp:nvSpPr>
      <dsp:spPr>
        <a:xfrm>
          <a:off x="5570041" y="634055"/>
          <a:ext cx="471708" cy="5518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570041" y="744417"/>
        <a:ext cx="330196" cy="331085"/>
      </dsp:txXfrm>
    </dsp:sp>
    <dsp:sp modelId="{1E9FA74F-F465-4FCC-A694-9584764D3B1A}">
      <dsp:nvSpPr>
        <dsp:cNvPr id="0" name=""/>
        <dsp:cNvSpPr/>
      </dsp:nvSpPr>
      <dsp:spPr>
        <a:xfrm>
          <a:off x="6237553" y="242448"/>
          <a:ext cx="2225039" cy="1335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Bachelor’s Degree</a:t>
          </a:r>
        </a:p>
      </dsp:txBody>
      <dsp:txXfrm>
        <a:off x="6276654" y="281549"/>
        <a:ext cx="2146837" cy="1256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8012A-A0B3-49B8-9211-EFE605A73CF5}">
      <dsp:nvSpPr>
        <dsp:cNvPr id="0" name=""/>
        <dsp:cNvSpPr/>
      </dsp:nvSpPr>
      <dsp:spPr>
        <a:xfrm>
          <a:off x="7513" y="182944"/>
          <a:ext cx="2245833" cy="1347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USA </a:t>
          </a:r>
        </a:p>
        <a:p>
          <a:pPr lvl="0" algn="ctr" defTabSz="1333500">
            <a:lnSpc>
              <a:spcPct val="90000"/>
            </a:lnSpc>
            <a:spcBef>
              <a:spcPct val="0"/>
            </a:spcBef>
            <a:spcAft>
              <a:spcPct val="35000"/>
            </a:spcAft>
          </a:pPr>
          <a:r>
            <a:rPr lang="en-US" sz="3000" kern="1200" dirty="0"/>
            <a:t>2 years </a:t>
          </a:r>
        </a:p>
      </dsp:txBody>
      <dsp:txXfrm>
        <a:off x="46980" y="222411"/>
        <a:ext cx="2166899" cy="1268566"/>
      </dsp:txXfrm>
    </dsp:sp>
    <dsp:sp modelId="{ED317A03-061C-4225-8810-F3EA65BD81D6}">
      <dsp:nvSpPr>
        <dsp:cNvPr id="0" name=""/>
        <dsp:cNvSpPr/>
      </dsp:nvSpPr>
      <dsp:spPr>
        <a:xfrm>
          <a:off x="2477930" y="578211"/>
          <a:ext cx="476116" cy="556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477930" y="689604"/>
        <a:ext cx="333281" cy="334180"/>
      </dsp:txXfrm>
    </dsp:sp>
    <dsp:sp modelId="{A2E967FF-1A27-44DC-9A3B-B543EE42851C}">
      <dsp:nvSpPr>
        <dsp:cNvPr id="0" name=""/>
        <dsp:cNvSpPr/>
      </dsp:nvSpPr>
      <dsp:spPr>
        <a:xfrm>
          <a:off x="3151680" y="182944"/>
          <a:ext cx="2245833" cy="1347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Europe</a:t>
          </a:r>
        </a:p>
        <a:p>
          <a:pPr lvl="0" algn="ctr" defTabSz="1333500">
            <a:lnSpc>
              <a:spcPct val="90000"/>
            </a:lnSpc>
            <a:spcBef>
              <a:spcPct val="0"/>
            </a:spcBef>
            <a:spcAft>
              <a:spcPct val="35000"/>
            </a:spcAft>
          </a:pPr>
          <a:r>
            <a:rPr lang="en-US" sz="3000" kern="1200" dirty="0"/>
            <a:t>2 years</a:t>
          </a:r>
        </a:p>
      </dsp:txBody>
      <dsp:txXfrm>
        <a:off x="3191147" y="222411"/>
        <a:ext cx="2166899" cy="1268566"/>
      </dsp:txXfrm>
    </dsp:sp>
    <dsp:sp modelId="{5424A112-F86D-4C3D-95D5-FF6C57117924}">
      <dsp:nvSpPr>
        <dsp:cNvPr id="0" name=""/>
        <dsp:cNvSpPr/>
      </dsp:nvSpPr>
      <dsp:spPr>
        <a:xfrm rot="9393">
          <a:off x="5604186" y="582442"/>
          <a:ext cx="438148" cy="556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604186" y="693655"/>
        <a:ext cx="306704" cy="334180"/>
      </dsp:txXfrm>
    </dsp:sp>
    <dsp:sp modelId="{D3687CE2-A9F4-44AE-8501-E1028F8A3A66}">
      <dsp:nvSpPr>
        <dsp:cNvPr id="0" name=""/>
        <dsp:cNvSpPr/>
      </dsp:nvSpPr>
      <dsp:spPr>
        <a:xfrm>
          <a:off x="6224205" y="191339"/>
          <a:ext cx="2245833" cy="1347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Bachelor’s Degree</a:t>
          </a:r>
        </a:p>
      </dsp:txBody>
      <dsp:txXfrm>
        <a:off x="6263672" y="230806"/>
        <a:ext cx="2166899" cy="12685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97975-E2FD-401F-9CDC-AA632BFA9B4F}" type="datetimeFigureOut">
              <a:rPr lang="en-US" smtClean="0"/>
              <a:t>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AA220-D774-4C52-84F9-03FD32494401}" type="slidenum">
              <a:rPr lang="en-US" smtClean="0"/>
              <a:t>‹#›</a:t>
            </a:fld>
            <a:endParaRPr lang="en-US"/>
          </a:p>
        </p:txBody>
      </p:sp>
    </p:spTree>
    <p:extLst>
      <p:ext uri="{BB962C8B-B14F-4D97-AF65-F5344CB8AC3E}">
        <p14:creationId xmlns:p14="http://schemas.microsoft.com/office/powerpoint/2010/main" val="358452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2/1/19 2:48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55115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2/1/19 2:48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223971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2/1/19 2:48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45906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2/1/19 2:48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342149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2/1/19 2:48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474169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2/1/19 2:48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180140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2/1/19 2:48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352399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AA220-D774-4C52-84F9-03FD32494401}" type="slidenum">
              <a:rPr lang="en-US" smtClean="0"/>
              <a:t>14</a:t>
            </a:fld>
            <a:endParaRPr lang="en-US"/>
          </a:p>
        </p:txBody>
      </p:sp>
    </p:spTree>
    <p:extLst>
      <p:ext uri="{BB962C8B-B14F-4D97-AF65-F5344CB8AC3E}">
        <p14:creationId xmlns:p14="http://schemas.microsoft.com/office/powerpoint/2010/main" val="152044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2/1/19 2:48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2136621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316" y="1738423"/>
            <a:ext cx="4922012" cy="1572493"/>
          </a:xfrm>
          <a:prstGeom prst="rect">
            <a:avLst/>
          </a:prstGeom>
        </p:spPr>
        <p:txBody>
          <a:bodyPr/>
          <a:lstStyle>
            <a:lvl1pPr algn="l">
              <a:defRPr>
                <a:solidFill>
                  <a:schemeClr val="bg1"/>
                </a:solidFill>
                <a:latin typeface="Gotham Book"/>
              </a:defRPr>
            </a:lvl1pPr>
          </a:lstStyle>
          <a:p>
            <a:r>
              <a:rPr lang="en-US"/>
              <a:t>Click to edit Master title style</a:t>
            </a:r>
            <a:endParaRPr lang="en-US" dirty="0"/>
          </a:p>
        </p:txBody>
      </p:sp>
      <p:sp>
        <p:nvSpPr>
          <p:cNvPr id="3" name="Subtitle 2"/>
          <p:cNvSpPr>
            <a:spLocks noGrp="1"/>
          </p:cNvSpPr>
          <p:nvPr>
            <p:ph type="subTitle" idx="1"/>
          </p:nvPr>
        </p:nvSpPr>
        <p:spPr>
          <a:xfrm>
            <a:off x="444316" y="3309221"/>
            <a:ext cx="5011451" cy="509972"/>
          </a:xfrm>
          <a:prstGeom prst="rect">
            <a:avLst/>
          </a:prstGeom>
        </p:spPr>
        <p:txBody>
          <a:bodyPr>
            <a:noAutofit/>
          </a:bodyPr>
          <a:lstStyle>
            <a:lvl1pPr marL="0" indent="0" algn="l">
              <a:buNone/>
              <a:defRPr sz="2300">
                <a:solidFill>
                  <a:srgbClr val="46D50F"/>
                </a:solidFill>
                <a:latin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4270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81411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84839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32443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2228" y="5388689"/>
            <a:ext cx="6731556" cy="603810"/>
          </a:xfrm>
        </p:spPr>
        <p:txBody>
          <a:bodyPr>
            <a:normAutofit/>
          </a:bodyPr>
          <a:lstStyle>
            <a:lvl1pPr marL="0" indent="0" algn="ctr">
              <a:buNone/>
              <a:defRPr sz="2800">
                <a:solidFill>
                  <a:schemeClr val="bg1"/>
                </a:solidFill>
                <a:latin typeface="Gotham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Picture Placeholder 7"/>
          <p:cNvSpPr>
            <a:spLocks noGrp="1"/>
          </p:cNvSpPr>
          <p:nvPr>
            <p:ph type="pic" sz="quarter" idx="10"/>
          </p:nvPr>
        </p:nvSpPr>
        <p:spPr>
          <a:xfrm>
            <a:off x="474026" y="1725456"/>
            <a:ext cx="4087353" cy="3595687"/>
          </a:xfrm>
        </p:spPr>
        <p:txBody>
          <a:bodyPr/>
          <a:lstStyle/>
          <a:p>
            <a:endParaRPr lang="en-US"/>
          </a:p>
        </p:txBody>
      </p:sp>
      <p:sp>
        <p:nvSpPr>
          <p:cNvPr id="9" name="Title Placeholder 1"/>
          <p:cNvSpPr>
            <a:spLocks noGrp="1"/>
          </p:cNvSpPr>
          <p:nvPr>
            <p:ph type="title"/>
          </p:nvPr>
        </p:nvSpPr>
        <p:spPr>
          <a:xfrm>
            <a:off x="0" y="491932"/>
            <a:ext cx="9143999" cy="925705"/>
          </a:xfrm>
          <a:prstGeom prst="rect">
            <a:avLst/>
          </a:prstGeom>
        </p:spPr>
        <p:txBody>
          <a:bodyPr vert="horz" lIns="91440" tIns="45720" rIns="91440" bIns="45720" rtlCol="0" anchor="ctr">
            <a:noAutofit/>
          </a:bodyPr>
          <a:lstStyle/>
          <a:p>
            <a:r>
              <a:rPr lang="en-US" dirty="0"/>
              <a:t>Click to edit Master title style</a:t>
            </a:r>
          </a:p>
        </p:txBody>
      </p:sp>
      <p:sp>
        <p:nvSpPr>
          <p:cNvPr id="10" name="Picture Placeholder 7"/>
          <p:cNvSpPr>
            <a:spLocks noGrp="1"/>
          </p:cNvSpPr>
          <p:nvPr>
            <p:ph type="pic" sz="quarter" idx="11"/>
          </p:nvPr>
        </p:nvSpPr>
        <p:spPr>
          <a:xfrm>
            <a:off x="4713779" y="1725021"/>
            <a:ext cx="4087353" cy="3595687"/>
          </a:xfrm>
        </p:spPr>
        <p:txBody>
          <a:bodyPr/>
          <a:lstStyle/>
          <a:p>
            <a:endParaRPr lang="en-US"/>
          </a:p>
        </p:txBody>
      </p:sp>
    </p:spTree>
    <p:extLst>
      <p:ext uri="{BB962C8B-B14F-4D97-AF65-F5344CB8AC3E}">
        <p14:creationId xmlns:p14="http://schemas.microsoft.com/office/powerpoint/2010/main" val="212644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6D50F"/>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115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30164" y="1811438"/>
            <a:ext cx="3273461" cy="639762"/>
          </a:xfrm>
        </p:spPr>
        <p:txBody>
          <a:bodyPr anchor="b"/>
          <a:lstStyle>
            <a:lvl1pPr marL="0" indent="0">
              <a:buNone/>
              <a:defRPr sz="2400" b="0" i="0">
                <a:solidFill>
                  <a:schemeClr val="bg1"/>
                </a:solidFill>
                <a:latin typeface="Gotham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30164" y="2568422"/>
            <a:ext cx="3273460" cy="3540497"/>
          </a:xfrm>
        </p:spPr>
        <p:txBody>
          <a:bodyPr/>
          <a:lstStyle>
            <a:lvl1pPr marL="231775" indent="-231775">
              <a:defRPr sz="2400"/>
            </a:lvl1pPr>
            <a:lvl2pPr marL="455613" indent="-223838">
              <a:defRPr sz="2000"/>
            </a:lvl2pPr>
            <a:lvl3pPr marL="573088" indent="-117475">
              <a:defRPr sz="1800"/>
            </a:lvl3pPr>
            <a:lvl4pPr marL="912813" indent="-169863">
              <a:defRPr sz="1600"/>
            </a:lvl4pPr>
            <a:lvl5pPr marL="1198563" indent="-169863">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74415" y="1809088"/>
            <a:ext cx="3201908" cy="639762"/>
          </a:xfrm>
        </p:spPr>
        <p:txBody>
          <a:bodyPr anchor="b"/>
          <a:lstStyle>
            <a:lvl1pPr marL="0" indent="0">
              <a:buNone/>
              <a:defRPr sz="2400" b="1">
                <a:solidFill>
                  <a:schemeClr val="bg1"/>
                </a:solidFill>
                <a:latin typeface="Gotham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65471" y="2568422"/>
            <a:ext cx="3210851" cy="3540497"/>
          </a:xfrm>
        </p:spPr>
        <p:txBody>
          <a:bodyPr/>
          <a:lstStyle>
            <a:lvl1pPr marL="231775" indent="-231775">
              <a:defRPr sz="2400"/>
            </a:lvl1pPr>
            <a:lvl2pPr marL="455613" indent="-223838">
              <a:defRPr sz="2000"/>
            </a:lvl2pPr>
            <a:lvl3pPr marL="625475" indent="-169863">
              <a:defRPr sz="1800"/>
            </a:lvl3pPr>
            <a:lvl4pPr marL="912813" indent="-169863">
              <a:defRPr sz="1600"/>
            </a:lvl4pPr>
            <a:lvl5pPr marL="1198563" indent="-169863">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491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graphicFrame>
        <p:nvGraphicFramePr>
          <p:cNvPr id="7" name="Chart 6"/>
          <p:cNvGraphicFramePr/>
          <p:nvPr userDrawn="1">
            <p:extLst>
              <p:ext uri="{D42A27DB-BD31-4B8C-83A1-F6EECF244321}">
                <p14:modId xmlns:p14="http://schemas.microsoft.com/office/powerpoint/2010/main" val="730192932"/>
              </p:ext>
            </p:extLst>
          </p:nvPr>
        </p:nvGraphicFramePr>
        <p:xfrm>
          <a:off x="1327233" y="1727937"/>
          <a:ext cx="6498661" cy="4372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11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40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316" y="1738423"/>
            <a:ext cx="4922012" cy="1572493"/>
          </a:xfrm>
          <a:prstGeom prst="rect">
            <a:avLst/>
          </a:prstGeom>
        </p:spPr>
        <p:txBody>
          <a:bodyPr/>
          <a:lstStyle>
            <a:lvl1pPr algn="l">
              <a:defRPr>
                <a:solidFill>
                  <a:schemeClr val="bg1"/>
                </a:solidFill>
                <a:latin typeface="Gotham Book"/>
              </a:defRPr>
            </a:lvl1pPr>
          </a:lstStyle>
          <a:p>
            <a:r>
              <a:rPr lang="en-US"/>
              <a:t>Click to edit Master title style</a:t>
            </a:r>
            <a:endParaRPr lang="en-US" dirty="0"/>
          </a:p>
        </p:txBody>
      </p:sp>
      <p:sp>
        <p:nvSpPr>
          <p:cNvPr id="3" name="Subtitle 2"/>
          <p:cNvSpPr>
            <a:spLocks noGrp="1"/>
          </p:cNvSpPr>
          <p:nvPr>
            <p:ph type="subTitle" idx="1"/>
          </p:nvPr>
        </p:nvSpPr>
        <p:spPr>
          <a:xfrm>
            <a:off x="444316" y="3309221"/>
            <a:ext cx="5011451" cy="509972"/>
          </a:xfrm>
          <a:prstGeom prst="rect">
            <a:avLst/>
          </a:prstGeom>
        </p:spPr>
        <p:txBody>
          <a:bodyPr>
            <a:noAutofit/>
          </a:bodyPr>
          <a:lstStyle>
            <a:lvl1pPr marL="0" indent="0" algn="l">
              <a:buNone/>
              <a:defRPr sz="2300">
                <a:solidFill>
                  <a:srgbClr val="46D50F"/>
                </a:solidFill>
                <a:latin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77697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1675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91932"/>
            <a:ext cx="9143999" cy="92570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54521" y="1770961"/>
            <a:ext cx="8362527" cy="44184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485217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70" r:id="rId6"/>
    <p:sldLayoutId id="2147483671" r:id="rId7"/>
  </p:sldLayoutIdLst>
  <p:txStyles>
    <p:titleStyle>
      <a:lvl1pPr algn="ctr" defTabSz="457200" rtl="0" eaLnBrk="1" latinLnBrk="0" hangingPunct="1">
        <a:spcBef>
          <a:spcPct val="0"/>
        </a:spcBef>
        <a:buNone/>
        <a:defRPr sz="4000" b="0" i="0" kern="1200">
          <a:solidFill>
            <a:schemeClr val="bg1"/>
          </a:solidFill>
          <a:latin typeface="Gotham Book"/>
          <a:ea typeface="+mj-ea"/>
          <a:cs typeface="Gotham Book"/>
        </a:defRPr>
      </a:lvl1pPr>
    </p:titleStyle>
    <p:bodyStyle>
      <a:lvl1pPr marL="0" indent="0" algn="l" defTabSz="457200" rtl="0" eaLnBrk="1" latinLnBrk="0" hangingPunct="1">
        <a:spcBef>
          <a:spcPct val="20000"/>
        </a:spcBef>
        <a:buFontTx/>
        <a:buNone/>
        <a:defRPr sz="3200" b="0" i="0" kern="1200">
          <a:solidFill>
            <a:srgbClr val="46D50F"/>
          </a:solidFill>
          <a:latin typeface="Gotham Bold"/>
          <a:ea typeface="+mn-ea"/>
          <a:cs typeface="Gotham Bold"/>
        </a:defRPr>
      </a:lvl1pPr>
      <a:lvl2pPr marL="742950" indent="-285750" algn="l" defTabSz="457200" rtl="0" eaLnBrk="1" latinLnBrk="0" hangingPunct="1">
        <a:spcBef>
          <a:spcPct val="20000"/>
        </a:spcBef>
        <a:buFont typeface="Arial"/>
        <a:buChar char="•"/>
        <a:defRPr sz="2800" b="0" i="0" kern="1200">
          <a:solidFill>
            <a:schemeClr val="bg1"/>
          </a:solidFill>
          <a:latin typeface="Gotham Book"/>
          <a:ea typeface="+mn-ea"/>
          <a:cs typeface="Gotham Book"/>
        </a:defRPr>
      </a:lvl2pPr>
      <a:lvl3pPr marL="1143000" indent="-228600" algn="l" defTabSz="457200" rtl="0" eaLnBrk="1" latinLnBrk="0" hangingPunct="1">
        <a:spcBef>
          <a:spcPct val="20000"/>
        </a:spcBef>
        <a:buFont typeface="Arial"/>
        <a:buChar char="•"/>
        <a:defRPr sz="2400" b="0" i="0" kern="1200">
          <a:solidFill>
            <a:schemeClr val="bg1"/>
          </a:solidFill>
          <a:latin typeface="Gotham Book"/>
          <a:ea typeface="+mn-ea"/>
          <a:cs typeface="Gotham Book"/>
        </a:defRPr>
      </a:lvl3pPr>
      <a:lvl4pPr marL="1600200" indent="-228600" algn="l" defTabSz="457200" rtl="0" eaLnBrk="1" latinLnBrk="0" hangingPunct="1">
        <a:spcBef>
          <a:spcPct val="20000"/>
        </a:spcBef>
        <a:buFont typeface="Arial"/>
        <a:buChar char="•"/>
        <a:defRPr sz="2000" b="0" i="0" kern="1200">
          <a:solidFill>
            <a:schemeClr val="bg1"/>
          </a:solidFill>
          <a:latin typeface="Gotham Book"/>
          <a:ea typeface="+mn-ea"/>
          <a:cs typeface="Gotham Book"/>
        </a:defRPr>
      </a:lvl4pPr>
      <a:lvl5pPr marL="2057400" indent="-228600" algn="l" defTabSz="457200" rtl="0" eaLnBrk="1" latinLnBrk="0" hangingPunct="1">
        <a:spcBef>
          <a:spcPct val="20000"/>
        </a:spcBef>
        <a:buFont typeface="Arial"/>
        <a:buChar char="•"/>
        <a:defRPr sz="2000" b="0" i="0" kern="1200">
          <a:solidFill>
            <a:schemeClr val="bg1"/>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highline.edu/campus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international.highline.edu/current-students/hous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nternational.highline.edu/partners/marketing/" TargetMode="External"/><Relationship Id="rId2" Type="http://schemas.openxmlformats.org/officeDocument/2006/relationships/hyperlink" Target="international.highline.edu" TargetMode="External"/><Relationship Id="rId1" Type="http://schemas.openxmlformats.org/officeDocument/2006/relationships/slideLayout" Target="../slideLayouts/slideLayout2.xml"/><Relationship Id="rId5" Type="http://schemas.openxmlformats.org/officeDocument/2006/relationships/hyperlink" Target="https://www.highline.edu/campusview/" TargetMode="External"/><Relationship Id="rId4" Type="http://schemas.openxmlformats.org/officeDocument/2006/relationships/hyperlink" Target="https://international.highline.edu/application/" TargetMode="Externa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hyperlink" Target="https://international.highline.edu/partners/toefl-alternatives/" TargetMode="External"/><Relationship Id="rId2" Type="http://schemas.openxmlformats.org/officeDocument/2006/relationships/hyperlink" Target="https://international.highline.edu/future-students/dat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nternational.highline.edu/partners/marketing/" TargetMode="External"/><Relationship Id="rId2" Type="http://schemas.openxmlformats.org/officeDocument/2006/relationships/hyperlink" Target="https://international.highline.edu/index.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registration.highline.edu/tuition.php"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ternational.highline.edu/partners/toefl-alternativ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175" y="1017928"/>
            <a:ext cx="3890355" cy="737064"/>
          </a:xfrm>
        </p:spPr>
        <p:txBody>
          <a:bodyPr/>
          <a:lstStyle/>
          <a:p>
            <a:pPr algn="ctr"/>
            <a:r>
              <a:rPr lang="en-US" b="1" dirty="0">
                <a:solidFill>
                  <a:srgbClr val="92D050"/>
                </a:solidFill>
                <a:latin typeface="+mn-lt"/>
              </a:rPr>
              <a:t>Welcome to </a:t>
            </a:r>
            <a:r>
              <a:rPr lang="en-US" b="1" dirty="0">
                <a:solidFill>
                  <a:schemeClr val="bg1"/>
                </a:solidFill>
              </a:rPr>
              <a:t/>
            </a:r>
            <a:br>
              <a:rPr lang="en-US" b="1" dirty="0">
                <a:solidFill>
                  <a:schemeClr val="bg1"/>
                </a:solidFill>
              </a:rPr>
            </a:br>
            <a:endParaRPr lang="en-US"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8956" y="2293323"/>
            <a:ext cx="5486400" cy="36717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398" y="706913"/>
            <a:ext cx="4136373" cy="1359094"/>
          </a:xfrm>
          <a:prstGeom prst="rect">
            <a:avLst/>
          </a:prstGeom>
        </p:spPr>
      </p:pic>
    </p:spTree>
    <p:extLst>
      <p:ext uri="{BB962C8B-B14F-4D97-AF65-F5344CB8AC3E}">
        <p14:creationId xmlns:p14="http://schemas.microsoft.com/office/powerpoint/2010/main" val="68992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b="1" dirty="0">
                <a:solidFill>
                  <a:schemeClr val="bg1"/>
                </a:solidFill>
              </a:rPr>
              <a:t>Housing Choices</a:t>
            </a:r>
          </a:p>
        </p:txBody>
      </p:sp>
      <p:sp>
        <p:nvSpPr>
          <p:cNvPr id="3" name="Text Placeholder 2"/>
          <p:cNvSpPr>
            <a:spLocks noGrp="1"/>
          </p:cNvSpPr>
          <p:nvPr>
            <p:ph type="body" sz="quarter" idx="10"/>
          </p:nvPr>
        </p:nvSpPr>
        <p:spPr>
          <a:xfrm>
            <a:off x="304800" y="991590"/>
            <a:ext cx="5029200" cy="5048726"/>
          </a:xfrm>
          <a:noFill/>
        </p:spPr>
        <p:txBody>
          <a:bodyPr>
            <a:normAutofit fontScale="85000" lnSpcReduction="20000"/>
          </a:bodyPr>
          <a:lstStyle/>
          <a:p>
            <a:pPr lvl="0"/>
            <a:r>
              <a:rPr lang="en-US" sz="2800" b="1" u="sng" dirty="0">
                <a:solidFill>
                  <a:schemeClr val="bg1"/>
                </a:solidFill>
              </a:rPr>
              <a:t>Homestay</a:t>
            </a:r>
            <a:r>
              <a:rPr lang="en-US" sz="2800" dirty="0">
                <a:solidFill>
                  <a:schemeClr val="bg1"/>
                </a:solidFill>
              </a:rPr>
              <a:t>: Experience American family life and culture</a:t>
            </a:r>
          </a:p>
          <a:p>
            <a:pPr lvl="0"/>
            <a:r>
              <a:rPr lang="en-US" sz="2800" b="1" u="sng" dirty="0">
                <a:solidFill>
                  <a:schemeClr val="bg1"/>
                </a:solidFill>
              </a:rPr>
              <a:t>Short-term Housing</a:t>
            </a:r>
            <a:r>
              <a:rPr lang="en-US" sz="2800" dirty="0">
                <a:solidFill>
                  <a:schemeClr val="bg1"/>
                </a:solidFill>
              </a:rPr>
              <a:t>: Live in short-term housing close to campus</a:t>
            </a:r>
          </a:p>
          <a:p>
            <a:pPr lvl="0"/>
            <a:r>
              <a:rPr lang="en-US" sz="2800" b="1" u="sng" dirty="0">
                <a:solidFill>
                  <a:schemeClr val="bg1"/>
                </a:solidFill>
              </a:rPr>
              <a:t>Shared House</a:t>
            </a:r>
            <a:r>
              <a:rPr lang="en-US" sz="2800" dirty="0">
                <a:solidFill>
                  <a:schemeClr val="bg1"/>
                </a:solidFill>
              </a:rPr>
              <a:t>: Live with a few other students in a house near campus</a:t>
            </a:r>
          </a:p>
          <a:p>
            <a:pPr lvl="0"/>
            <a:r>
              <a:rPr lang="en-US" sz="2800" b="1" u="sng" dirty="0">
                <a:solidFill>
                  <a:schemeClr val="bg1"/>
                </a:solidFill>
              </a:rPr>
              <a:t>Apartment</a:t>
            </a:r>
            <a:r>
              <a:rPr lang="en-US" sz="2800" dirty="0">
                <a:solidFill>
                  <a:schemeClr val="bg1"/>
                </a:solidFill>
              </a:rPr>
              <a:t>: Have total freedom in your own space or share with your friends</a:t>
            </a:r>
          </a:p>
          <a:p>
            <a:pPr lvl="0"/>
            <a:r>
              <a:rPr lang="en-US" sz="2800" b="1" u="sng" dirty="0">
                <a:solidFill>
                  <a:schemeClr val="bg1"/>
                </a:solidFill>
              </a:rPr>
              <a:t>Dormitory:</a:t>
            </a:r>
            <a:r>
              <a:rPr lang="en-US" sz="2800" b="1" dirty="0">
                <a:solidFill>
                  <a:schemeClr val="bg1"/>
                </a:solidFill>
              </a:rPr>
              <a:t> </a:t>
            </a:r>
            <a:r>
              <a:rPr lang="en-US" sz="2800" dirty="0">
                <a:solidFill>
                  <a:schemeClr val="bg1"/>
                </a:solidFill>
              </a:rPr>
              <a:t>Stay at </a:t>
            </a:r>
            <a:r>
              <a:rPr lang="en-US" sz="2800" dirty="0" smtClean="0">
                <a:solidFill>
                  <a:schemeClr val="bg1"/>
                </a:solidFill>
              </a:rPr>
              <a:t>Campus View at Highline </a:t>
            </a:r>
            <a:r>
              <a:rPr lang="en-US" sz="2800" dirty="0">
                <a:solidFill>
                  <a:schemeClr val="bg1"/>
                </a:solidFill>
              </a:rPr>
              <a:t>Place, a mixed-use dormitory on Highline Campus </a:t>
            </a:r>
            <a:r>
              <a:rPr lang="en-US" sz="2800" dirty="0" smtClean="0">
                <a:solidFill>
                  <a:schemeClr val="bg1"/>
                </a:solidFill>
              </a:rPr>
              <a:t>(</a:t>
            </a:r>
            <a:r>
              <a:rPr lang="en-US" sz="2800" dirty="0" smtClean="0">
                <a:solidFill>
                  <a:schemeClr val="bg1"/>
                </a:solidFill>
                <a:hlinkClick r:id="rId3"/>
              </a:rPr>
              <a:t>Campus View website</a:t>
            </a:r>
            <a:r>
              <a:rPr lang="en-US" sz="2800" dirty="0" smtClean="0">
                <a:solidFill>
                  <a:schemeClr val="bg1"/>
                </a:solidFill>
              </a:rPr>
              <a:t>)</a:t>
            </a:r>
          </a:p>
          <a:p>
            <a:pPr marL="0" lvl="0" indent="0">
              <a:buNone/>
            </a:pPr>
            <a:endParaRPr lang="en-US" sz="2800" dirty="0">
              <a:solidFill>
                <a:schemeClr val="bg1"/>
              </a:solidFill>
            </a:endParaRPr>
          </a:p>
          <a:p>
            <a:pPr marL="0" indent="0">
              <a:buSzPct val="121000"/>
              <a:buNone/>
              <a:defRPr/>
            </a:pPr>
            <a:r>
              <a:rPr lang="en-US" sz="2600" dirty="0" smtClean="0">
                <a:solidFill>
                  <a:schemeClr val="bg1"/>
                </a:solidFill>
              </a:rPr>
              <a:t>For </a:t>
            </a:r>
            <a:r>
              <a:rPr lang="en-US" sz="2600" dirty="0">
                <a:solidFill>
                  <a:schemeClr val="bg1"/>
                </a:solidFill>
              </a:rPr>
              <a:t>more information, visit our </a:t>
            </a:r>
            <a:r>
              <a:rPr lang="en-US" sz="2600" u="sng" dirty="0">
                <a:solidFill>
                  <a:schemeClr val="bg1"/>
                </a:solidFill>
                <a:hlinkClick r:id="rId4"/>
              </a:rPr>
              <a:t>housing website </a:t>
            </a:r>
            <a:r>
              <a:rPr lang="en-US" sz="2600" dirty="0">
                <a:solidFill>
                  <a:schemeClr val="bg1"/>
                </a:solidFill>
              </a:rPr>
              <a:t>or email: </a:t>
            </a:r>
            <a:endParaRPr lang="en-US" sz="2800" u="sng" dirty="0">
              <a:solidFill>
                <a:srgbClr val="FF0000"/>
              </a:solidFill>
            </a:endParaRPr>
          </a:p>
          <a:p>
            <a:pPr marL="0" indent="0">
              <a:buSzPct val="121000"/>
              <a:buNone/>
              <a:defRPr/>
            </a:pPr>
            <a:r>
              <a:rPr lang="en-US" sz="2800" b="1" dirty="0" smtClean="0">
                <a:solidFill>
                  <a:srgbClr val="92D050"/>
                </a:solidFill>
              </a:rPr>
              <a:t>housing@highline.edu</a:t>
            </a:r>
            <a:endParaRPr lang="en-US" sz="2600" b="1" dirty="0">
              <a:solidFill>
                <a:srgbClr val="92D050"/>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1295400"/>
            <a:ext cx="3429000" cy="4572000"/>
          </a:xfrm>
          <a:prstGeom prst="rect">
            <a:avLst/>
          </a:prstGeom>
        </p:spPr>
      </p:pic>
    </p:spTree>
    <p:extLst>
      <p:ext uri="{BB962C8B-B14F-4D97-AF65-F5344CB8AC3E}">
        <p14:creationId xmlns:p14="http://schemas.microsoft.com/office/powerpoint/2010/main" val="13210556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6943"/>
            <a:ext cx="8382000" cy="664797"/>
          </a:xfrm>
        </p:spPr>
        <p:txBody>
          <a:bodyPr/>
          <a:lstStyle/>
          <a:p>
            <a:r>
              <a:rPr lang="en-US" b="1" dirty="0">
                <a:solidFill>
                  <a:schemeClr val="bg1"/>
                </a:solidFill>
              </a:rPr>
              <a:t>What’s New</a:t>
            </a:r>
          </a:p>
        </p:txBody>
      </p:sp>
      <p:sp>
        <p:nvSpPr>
          <p:cNvPr id="3" name="Text Placeholder 2"/>
          <p:cNvSpPr>
            <a:spLocks noGrp="1"/>
          </p:cNvSpPr>
          <p:nvPr>
            <p:ph type="body" sz="quarter" idx="10"/>
          </p:nvPr>
        </p:nvSpPr>
        <p:spPr>
          <a:xfrm>
            <a:off x="381000" y="1166071"/>
            <a:ext cx="8382000" cy="4738340"/>
          </a:xfrm>
        </p:spPr>
        <p:txBody>
          <a:bodyPr>
            <a:normAutofit fontScale="92500" lnSpcReduction="20000"/>
          </a:bodyPr>
          <a:lstStyle/>
          <a:p>
            <a:r>
              <a:rPr lang="en-US" dirty="0" smtClean="0">
                <a:solidFill>
                  <a:schemeClr val="bg1"/>
                </a:solidFill>
              </a:rPr>
              <a:t>New Highline ISP Website (</a:t>
            </a:r>
            <a:r>
              <a:rPr lang="en-US" dirty="0" smtClean="0">
                <a:solidFill>
                  <a:schemeClr val="bg1"/>
                </a:solidFill>
                <a:hlinkClick r:id="rId2" action="ppaction://hlinkfile"/>
              </a:rPr>
              <a:t>click</a:t>
            </a:r>
            <a:r>
              <a:rPr lang="en-US" dirty="0" smtClean="0">
                <a:solidFill>
                  <a:schemeClr val="bg1"/>
                </a:solidFill>
              </a:rPr>
              <a:t>)</a:t>
            </a:r>
          </a:p>
          <a:p>
            <a:r>
              <a:rPr lang="en-US" dirty="0" smtClean="0">
                <a:solidFill>
                  <a:schemeClr val="bg1"/>
                </a:solidFill>
              </a:rPr>
              <a:t>New Marketing Materials Page replacing old Agent’s View Our Campus site (</a:t>
            </a:r>
            <a:r>
              <a:rPr lang="en-US" dirty="0" smtClean="0">
                <a:solidFill>
                  <a:schemeClr val="bg1"/>
                </a:solidFill>
                <a:hlinkClick r:id="rId3"/>
              </a:rPr>
              <a:t>click</a:t>
            </a:r>
            <a:r>
              <a:rPr lang="en-US" dirty="0" smtClean="0">
                <a:solidFill>
                  <a:schemeClr val="bg1"/>
                </a:solidFill>
              </a:rPr>
              <a:t>)</a:t>
            </a:r>
            <a:endParaRPr lang="en-US" dirty="0">
              <a:solidFill>
                <a:schemeClr val="bg1"/>
              </a:solidFill>
            </a:endParaRPr>
          </a:p>
          <a:p>
            <a:r>
              <a:rPr lang="en-US" dirty="0">
                <a:solidFill>
                  <a:schemeClr val="bg1"/>
                </a:solidFill>
              </a:rPr>
              <a:t>New </a:t>
            </a:r>
            <a:r>
              <a:rPr lang="en-US" dirty="0" smtClean="0">
                <a:solidFill>
                  <a:schemeClr val="bg1"/>
                </a:solidFill>
              </a:rPr>
              <a:t>Online Application </a:t>
            </a:r>
            <a:r>
              <a:rPr lang="en-US" dirty="0">
                <a:solidFill>
                  <a:schemeClr val="bg1"/>
                </a:solidFill>
              </a:rPr>
              <a:t>form (</a:t>
            </a:r>
            <a:r>
              <a:rPr lang="en-US" dirty="0">
                <a:solidFill>
                  <a:schemeClr val="bg1"/>
                </a:solidFill>
                <a:hlinkClick r:id="rId4"/>
              </a:rPr>
              <a:t>click</a:t>
            </a:r>
            <a:r>
              <a:rPr lang="en-US" dirty="0">
                <a:solidFill>
                  <a:schemeClr val="bg1"/>
                </a:solidFill>
              </a:rPr>
              <a:t>)</a:t>
            </a:r>
          </a:p>
          <a:p>
            <a:r>
              <a:rPr lang="en-US" dirty="0" smtClean="0">
                <a:solidFill>
                  <a:schemeClr val="bg1"/>
                </a:solidFill>
              </a:rPr>
              <a:t>International </a:t>
            </a:r>
            <a:r>
              <a:rPr lang="en-US" dirty="0">
                <a:solidFill>
                  <a:schemeClr val="bg1"/>
                </a:solidFill>
              </a:rPr>
              <a:t>Pathways</a:t>
            </a:r>
            <a:br>
              <a:rPr lang="en-US" dirty="0">
                <a:solidFill>
                  <a:schemeClr val="bg1"/>
                </a:solidFill>
              </a:rPr>
            </a:br>
            <a:r>
              <a:rPr lang="en-US" dirty="0">
                <a:solidFill>
                  <a:schemeClr val="bg1"/>
                </a:solidFill>
              </a:rPr>
              <a:t>2 years in USA+ 2 years in Asia/Europe</a:t>
            </a:r>
            <a:br>
              <a:rPr lang="en-US" dirty="0">
                <a:solidFill>
                  <a:schemeClr val="bg1"/>
                </a:solidFill>
              </a:rPr>
            </a:br>
            <a:r>
              <a:rPr lang="en-US" dirty="0">
                <a:solidFill>
                  <a:schemeClr val="bg1"/>
                </a:solidFill>
              </a:rPr>
              <a:t>US Associate Degree &amp; Int’l Bachelor’s Degree</a:t>
            </a:r>
          </a:p>
          <a:p>
            <a:r>
              <a:rPr lang="en-US" dirty="0">
                <a:solidFill>
                  <a:schemeClr val="bg1"/>
                </a:solidFill>
              </a:rPr>
              <a:t>CPT authorized part-time work or paid internships after completion of 1 academic year (3 quarters) </a:t>
            </a:r>
          </a:p>
          <a:p>
            <a:r>
              <a:rPr lang="en-US" dirty="0">
                <a:solidFill>
                  <a:schemeClr val="bg1"/>
                </a:solidFill>
              </a:rPr>
              <a:t>COMPASS Tests replaced by </a:t>
            </a:r>
            <a:r>
              <a:rPr lang="en-US" dirty="0" smtClean="0">
                <a:solidFill>
                  <a:schemeClr val="bg1"/>
                </a:solidFill>
              </a:rPr>
              <a:t>KITE English </a:t>
            </a:r>
            <a:r>
              <a:rPr lang="en-US" dirty="0">
                <a:solidFill>
                  <a:schemeClr val="bg1"/>
                </a:solidFill>
              </a:rPr>
              <a:t>Tests, DSP, and </a:t>
            </a:r>
            <a:r>
              <a:rPr lang="en-US" dirty="0" err="1">
                <a:solidFill>
                  <a:schemeClr val="bg1"/>
                </a:solidFill>
              </a:rPr>
              <a:t>MyMathTest</a:t>
            </a:r>
            <a:r>
              <a:rPr lang="en-US" dirty="0">
                <a:solidFill>
                  <a:schemeClr val="bg1"/>
                </a:solidFill>
              </a:rPr>
              <a:t> </a:t>
            </a:r>
          </a:p>
          <a:p>
            <a:r>
              <a:rPr lang="en-US" dirty="0">
                <a:solidFill>
                  <a:schemeClr val="bg1"/>
                </a:solidFill>
              </a:rPr>
              <a:t>Highline Place student </a:t>
            </a:r>
            <a:r>
              <a:rPr lang="en-US" dirty="0" smtClean="0">
                <a:solidFill>
                  <a:schemeClr val="bg1"/>
                </a:solidFill>
              </a:rPr>
              <a:t>dormitory </a:t>
            </a:r>
            <a:r>
              <a:rPr lang="en-US" b="1" dirty="0" smtClean="0">
                <a:solidFill>
                  <a:schemeClr val="bg1"/>
                </a:solidFill>
              </a:rPr>
              <a:t>now open </a:t>
            </a:r>
            <a:r>
              <a:rPr lang="en-US" dirty="0" smtClean="0">
                <a:solidFill>
                  <a:schemeClr val="bg1"/>
                </a:solidFill>
              </a:rPr>
              <a:t>(</a:t>
            </a:r>
            <a:r>
              <a:rPr lang="en-US" dirty="0" smtClean="0">
                <a:solidFill>
                  <a:schemeClr val="bg1"/>
                </a:solidFill>
                <a:hlinkClick r:id="rId5"/>
              </a:rPr>
              <a:t>click</a:t>
            </a:r>
            <a:r>
              <a:rPr lang="en-US"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323323752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International Pathways</a:t>
            </a:r>
          </a:p>
        </p:txBody>
      </p:sp>
      <p:graphicFrame>
        <p:nvGraphicFramePr>
          <p:cNvPr id="6" name="Diagram 5"/>
          <p:cNvGraphicFramePr/>
          <p:nvPr>
            <p:extLst>
              <p:ext uri="{D42A27DB-BD31-4B8C-83A1-F6EECF244321}">
                <p14:modId xmlns:p14="http://schemas.microsoft.com/office/powerpoint/2010/main" val="4258423663"/>
              </p:ext>
            </p:extLst>
          </p:nvPr>
        </p:nvGraphicFramePr>
        <p:xfrm>
          <a:off x="292963" y="1074198"/>
          <a:ext cx="8470037" cy="1482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684060986"/>
              </p:ext>
            </p:extLst>
          </p:nvPr>
        </p:nvGraphicFramePr>
        <p:xfrm>
          <a:off x="292963" y="2556770"/>
          <a:ext cx="8470037" cy="18199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3816061718"/>
              </p:ext>
            </p:extLst>
          </p:nvPr>
        </p:nvGraphicFramePr>
        <p:xfrm>
          <a:off x="292963" y="4305670"/>
          <a:ext cx="8549195" cy="17133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96704677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7500"/>
            <a:ext cx="8382000" cy="770698"/>
          </a:xfrm>
        </p:spPr>
        <p:txBody>
          <a:bodyPr/>
          <a:lstStyle/>
          <a:p>
            <a:r>
              <a:rPr lang="en-US" b="1" dirty="0">
                <a:solidFill>
                  <a:schemeClr val="bg1"/>
                </a:solidFill>
              </a:rPr>
              <a:t>Not New but Important Info</a:t>
            </a:r>
          </a:p>
        </p:txBody>
      </p:sp>
      <p:sp>
        <p:nvSpPr>
          <p:cNvPr id="3" name="Text Placeholder 2"/>
          <p:cNvSpPr>
            <a:spLocks noGrp="1"/>
          </p:cNvSpPr>
          <p:nvPr>
            <p:ph type="body" sz="quarter" idx="10"/>
          </p:nvPr>
        </p:nvSpPr>
        <p:spPr>
          <a:xfrm>
            <a:off x="381000" y="1008198"/>
            <a:ext cx="8382000" cy="4981541"/>
          </a:xfrm>
        </p:spPr>
        <p:txBody>
          <a:bodyPr>
            <a:normAutofit fontScale="92500" lnSpcReduction="20000"/>
          </a:bodyPr>
          <a:lstStyle/>
          <a:p>
            <a:r>
              <a:rPr lang="en-US" dirty="0">
                <a:solidFill>
                  <a:schemeClr val="bg1"/>
                </a:solidFill>
              </a:rPr>
              <a:t>Quarter system (See </a:t>
            </a:r>
            <a:r>
              <a:rPr lang="en-US" dirty="0">
                <a:solidFill>
                  <a:schemeClr val="bg1"/>
                </a:solidFill>
                <a:hlinkClick r:id="rId2"/>
              </a:rPr>
              <a:t>important dates &amp; deadlines</a:t>
            </a:r>
            <a:r>
              <a:rPr lang="en-US" dirty="0">
                <a:solidFill>
                  <a:schemeClr val="bg1"/>
                </a:solidFill>
              </a:rPr>
              <a:t>)</a:t>
            </a:r>
            <a:br>
              <a:rPr lang="en-US" dirty="0">
                <a:solidFill>
                  <a:schemeClr val="bg1"/>
                </a:solidFill>
              </a:rPr>
            </a:br>
            <a:r>
              <a:rPr lang="en-US" dirty="0">
                <a:solidFill>
                  <a:schemeClr val="bg1"/>
                </a:solidFill>
              </a:rPr>
              <a:t>1 quarter = 3 months </a:t>
            </a:r>
            <a:br>
              <a:rPr lang="en-US" dirty="0">
                <a:solidFill>
                  <a:schemeClr val="bg1"/>
                </a:solidFill>
              </a:rPr>
            </a:br>
            <a:r>
              <a:rPr lang="en-US" dirty="0">
                <a:solidFill>
                  <a:schemeClr val="bg1"/>
                </a:solidFill>
              </a:rPr>
              <a:t>4 admission chance/year: April, June, September, January </a:t>
            </a:r>
          </a:p>
          <a:p>
            <a:r>
              <a:rPr lang="en-US" dirty="0">
                <a:solidFill>
                  <a:schemeClr val="bg1"/>
                </a:solidFill>
              </a:rPr>
              <a:t>Age: 16+ to start an US University Degree</a:t>
            </a:r>
          </a:p>
          <a:p>
            <a:r>
              <a:rPr lang="en-US" dirty="0">
                <a:solidFill>
                  <a:schemeClr val="bg1"/>
                </a:solidFill>
              </a:rPr>
              <a:t>Highline offers Bachelor’s Degree, too!</a:t>
            </a:r>
          </a:p>
          <a:p>
            <a:r>
              <a:rPr lang="en-US" dirty="0">
                <a:solidFill>
                  <a:schemeClr val="bg1"/>
                </a:solidFill>
              </a:rPr>
              <a:t>Alternative English proficiency besides IELTS </a:t>
            </a:r>
            <a:r>
              <a:rPr lang="en-US" dirty="0" smtClean="0">
                <a:solidFill>
                  <a:schemeClr val="bg1"/>
                </a:solidFill>
              </a:rPr>
              <a:t>5.5/TOEFL </a:t>
            </a:r>
            <a:r>
              <a:rPr lang="en-US" dirty="0">
                <a:solidFill>
                  <a:schemeClr val="bg1"/>
                </a:solidFill>
              </a:rPr>
              <a:t>54    </a:t>
            </a:r>
            <a:r>
              <a:rPr lang="en-US" dirty="0">
                <a:solidFill>
                  <a:srgbClr val="FFFF00"/>
                </a:solidFill>
                <a:hlinkClick r:id="rId3"/>
              </a:rPr>
              <a:t>TOEFL alternative link</a:t>
            </a:r>
            <a:endParaRPr lang="en-US" dirty="0">
              <a:solidFill>
                <a:schemeClr val="bg1"/>
              </a:solidFill>
            </a:endParaRPr>
          </a:p>
          <a:p>
            <a:r>
              <a:rPr lang="en-US" dirty="0">
                <a:solidFill>
                  <a:schemeClr val="bg1"/>
                </a:solidFill>
              </a:rPr>
              <a:t>Pre-MBA </a:t>
            </a:r>
            <a:r>
              <a:rPr lang="en-US" dirty="0" smtClean="0">
                <a:solidFill>
                  <a:schemeClr val="bg1"/>
                </a:solidFill>
              </a:rPr>
              <a:t>(Marketing Materials page)</a:t>
            </a:r>
            <a:endParaRPr lang="en-US" dirty="0">
              <a:solidFill>
                <a:schemeClr val="bg1"/>
              </a:solidFill>
            </a:endParaRPr>
          </a:p>
          <a:p>
            <a:r>
              <a:rPr lang="en-US" dirty="0">
                <a:solidFill>
                  <a:schemeClr val="bg1"/>
                </a:solidFill>
              </a:rPr>
              <a:t>Short Term Program (Marketing Materials page) </a:t>
            </a:r>
            <a:r>
              <a:rPr lang="en-US" b="1" dirty="0">
                <a:solidFill>
                  <a:srgbClr val="92D050"/>
                </a:solidFill>
              </a:rPr>
              <a:t>TOEIC OK!</a:t>
            </a:r>
          </a:p>
          <a:p>
            <a:r>
              <a:rPr lang="en-US" dirty="0">
                <a:solidFill>
                  <a:schemeClr val="bg1"/>
                </a:solidFill>
              </a:rPr>
              <a:t>Highline Honor Programs vs. American Honors</a:t>
            </a:r>
          </a:p>
        </p:txBody>
      </p:sp>
    </p:spTree>
    <p:extLst>
      <p:ext uri="{BB962C8B-B14F-4D97-AF65-F5344CB8AC3E}">
        <p14:creationId xmlns:p14="http://schemas.microsoft.com/office/powerpoint/2010/main" val="33184880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48" y="192942"/>
            <a:ext cx="8867503" cy="823964"/>
          </a:xfrm>
        </p:spPr>
        <p:txBody>
          <a:bodyPr/>
          <a:lstStyle/>
          <a:p>
            <a:r>
              <a:rPr lang="en-US" b="1" dirty="0">
                <a:solidFill>
                  <a:schemeClr val="bg1"/>
                </a:solidFill>
              </a:rPr>
              <a:t>Why Highline? Why 2 </a:t>
            </a:r>
            <a:r>
              <a:rPr lang="en-US" b="1" dirty="0" err="1">
                <a:solidFill>
                  <a:schemeClr val="bg1"/>
                </a:solidFill>
              </a:rPr>
              <a:t>yr</a:t>
            </a:r>
            <a:r>
              <a:rPr lang="en-US" b="1" dirty="0">
                <a:solidFill>
                  <a:schemeClr val="bg1"/>
                </a:solidFill>
              </a:rPr>
              <a:t> College first?</a:t>
            </a:r>
          </a:p>
        </p:txBody>
      </p:sp>
      <p:sp>
        <p:nvSpPr>
          <p:cNvPr id="3" name="Text Placeholder 2"/>
          <p:cNvSpPr>
            <a:spLocks noGrp="1"/>
          </p:cNvSpPr>
          <p:nvPr>
            <p:ph type="body" sz="quarter" idx="10"/>
          </p:nvPr>
        </p:nvSpPr>
        <p:spPr>
          <a:xfrm>
            <a:off x="381000" y="891435"/>
            <a:ext cx="8382000" cy="5415379"/>
          </a:xfrm>
        </p:spPr>
        <p:txBody>
          <a:bodyPr>
            <a:normAutofit fontScale="92500" lnSpcReduction="10000"/>
          </a:bodyPr>
          <a:lstStyle/>
          <a:p>
            <a:r>
              <a:rPr lang="en-US" sz="2800" dirty="0">
                <a:solidFill>
                  <a:schemeClr val="bg1"/>
                </a:solidFill>
              </a:rPr>
              <a:t>NO SAT/ACT required to enter Highline &amp; transfer to universities</a:t>
            </a:r>
          </a:p>
          <a:p>
            <a:r>
              <a:rPr lang="en-US" sz="2800" dirty="0">
                <a:solidFill>
                  <a:schemeClr val="bg1"/>
                </a:solidFill>
              </a:rPr>
              <a:t>TOEFL requirement waived to join Highline (requires 1 year in Int’l HS/high school exchange </a:t>
            </a:r>
            <a:r>
              <a:rPr lang="en-US" sz="2800" dirty="0" smtClean="0">
                <a:solidFill>
                  <a:schemeClr val="bg1"/>
                </a:solidFill>
              </a:rPr>
              <a:t>program or post-secondary program on case basis)</a:t>
            </a:r>
          </a:p>
          <a:p>
            <a:r>
              <a:rPr lang="en-US" sz="2800" dirty="0" smtClean="0">
                <a:solidFill>
                  <a:schemeClr val="bg1"/>
                </a:solidFill>
              </a:rPr>
              <a:t>Better </a:t>
            </a:r>
            <a:r>
              <a:rPr lang="en-US" sz="2800" dirty="0">
                <a:solidFill>
                  <a:schemeClr val="bg1"/>
                </a:solidFill>
              </a:rPr>
              <a:t>chance of acceptance by top universities </a:t>
            </a:r>
            <a:r>
              <a:rPr lang="en-US" sz="2800" dirty="0">
                <a:solidFill>
                  <a:schemeClr val="bg1"/>
                </a:solidFill>
                <a:sym typeface="Wingdings" panose="05000000000000000000" pitchFamily="2" charset="2"/>
              </a:rPr>
              <a:t></a:t>
            </a:r>
            <a:r>
              <a:rPr lang="en-US" sz="2800" dirty="0">
                <a:solidFill>
                  <a:schemeClr val="bg1"/>
                </a:solidFill>
              </a:rPr>
              <a:t>More time &amp; flexibility</a:t>
            </a:r>
          </a:p>
          <a:p>
            <a:r>
              <a:rPr lang="en-US" sz="2800" dirty="0">
                <a:solidFill>
                  <a:schemeClr val="bg1"/>
                </a:solidFill>
              </a:rPr>
              <a:t>Earn credits as your students’ improve their English &amp; grades</a:t>
            </a:r>
          </a:p>
          <a:p>
            <a:r>
              <a:rPr lang="en-US" sz="2800" dirty="0">
                <a:solidFill>
                  <a:schemeClr val="bg1"/>
                </a:solidFill>
              </a:rPr>
              <a:t>Lower tuition rate</a:t>
            </a:r>
          </a:p>
          <a:p>
            <a:r>
              <a:rPr lang="en-US" sz="2800" dirty="0">
                <a:solidFill>
                  <a:schemeClr val="bg1"/>
                </a:solidFill>
              </a:rPr>
              <a:t>More scholarships available for transfers </a:t>
            </a:r>
          </a:p>
          <a:p>
            <a:r>
              <a:rPr lang="en-US" sz="2800" dirty="0">
                <a:solidFill>
                  <a:schemeClr val="bg1"/>
                </a:solidFill>
              </a:rPr>
              <a:t>Smaller class size:  30 vs. 700 students/course </a:t>
            </a:r>
          </a:p>
          <a:p>
            <a:r>
              <a:rPr lang="en-US" sz="2800" dirty="0">
                <a:solidFill>
                  <a:schemeClr val="bg1"/>
                </a:solidFill>
              </a:rPr>
              <a:t>Able to get 2 degrees: Associate &amp; Bachelor levels</a:t>
            </a:r>
          </a:p>
          <a:p>
            <a:r>
              <a:rPr lang="en-US" sz="2800" dirty="0">
                <a:solidFill>
                  <a:schemeClr val="bg1"/>
                </a:solidFill>
              </a:rPr>
              <a:t>International students can register classes first at Highline!</a:t>
            </a:r>
          </a:p>
        </p:txBody>
      </p:sp>
    </p:spTree>
    <p:extLst>
      <p:ext uri="{BB962C8B-B14F-4D97-AF65-F5344CB8AC3E}">
        <p14:creationId xmlns:p14="http://schemas.microsoft.com/office/powerpoint/2010/main" val="11707373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55107"/>
            <a:ext cx="8484326" cy="5967315"/>
          </a:xfrm>
        </p:spPr>
        <p:txBody>
          <a:bodyPr/>
          <a:lstStyle/>
          <a:p>
            <a:r>
              <a:rPr lang="en-US" dirty="0">
                <a:solidFill>
                  <a:schemeClr val="bg1"/>
                </a:solidFill>
              </a:rPr>
              <a:t>Location &amp; beautiful campus</a:t>
            </a:r>
          </a:p>
          <a:p>
            <a:r>
              <a:rPr lang="en-US" dirty="0">
                <a:solidFill>
                  <a:schemeClr val="bg1"/>
                </a:solidFill>
              </a:rPr>
              <a:t>Community College benefit + BA degree</a:t>
            </a:r>
          </a:p>
          <a:p>
            <a:r>
              <a:rPr lang="en-US" dirty="0">
                <a:solidFill>
                  <a:schemeClr val="bg1"/>
                </a:solidFill>
              </a:rPr>
              <a:t>Popular programs: see the major list</a:t>
            </a:r>
          </a:p>
          <a:p>
            <a:r>
              <a:rPr lang="en-US" dirty="0">
                <a:solidFill>
                  <a:schemeClr val="bg1"/>
                </a:solidFill>
              </a:rPr>
              <a:t>16+ can start the Higher Education Program</a:t>
            </a:r>
            <a:r>
              <a:rPr lang="en-US" sz="2400" dirty="0">
                <a:solidFill>
                  <a:schemeClr val="bg1"/>
                </a:solidFill>
              </a:rPr>
              <a:t> (offering a minor program for int’l students)</a:t>
            </a:r>
            <a:endParaRPr lang="en-US" dirty="0">
              <a:solidFill>
                <a:schemeClr val="bg1"/>
              </a:solidFill>
            </a:endParaRPr>
          </a:p>
          <a:p>
            <a:r>
              <a:rPr lang="en-US" dirty="0">
                <a:solidFill>
                  <a:schemeClr val="bg1"/>
                </a:solidFill>
              </a:rPr>
              <a:t>Honor’s Program </a:t>
            </a:r>
            <a:r>
              <a:rPr lang="en-US" sz="2000" dirty="0">
                <a:solidFill>
                  <a:schemeClr val="bg1"/>
                </a:solidFill>
              </a:rPr>
              <a:t>(different from other honors program &amp; final quarter tuition waiver)</a:t>
            </a:r>
          </a:p>
          <a:p>
            <a:r>
              <a:rPr lang="en-US" dirty="0">
                <a:solidFill>
                  <a:schemeClr val="bg1"/>
                </a:solidFill>
              </a:rPr>
              <a:t>Partner Language Program Transfer </a:t>
            </a:r>
            <a:r>
              <a:rPr lang="en-US" sz="2000" dirty="0">
                <a:solidFill>
                  <a:schemeClr val="bg1"/>
                </a:solidFill>
              </a:rPr>
              <a:t>(flexible start date, able to go upper level without waiting for 3 months/quarter). </a:t>
            </a:r>
          </a:p>
          <a:p>
            <a:r>
              <a:rPr lang="en-US" dirty="0">
                <a:solidFill>
                  <a:schemeClr val="bg1"/>
                </a:solidFill>
              </a:rPr>
              <a:t>International Pathway Programs </a:t>
            </a:r>
            <a:r>
              <a:rPr lang="en-US" sz="2400" dirty="0">
                <a:solidFill>
                  <a:schemeClr val="bg1"/>
                </a:solidFill>
              </a:rPr>
              <a:t>(Asia &amp; Europe)</a:t>
            </a:r>
          </a:p>
          <a:p>
            <a:r>
              <a:rPr lang="en-US" dirty="0">
                <a:solidFill>
                  <a:schemeClr val="bg1"/>
                </a:solidFill>
              </a:rPr>
              <a:t>Pre-MBA</a:t>
            </a:r>
            <a:r>
              <a:rPr lang="en-US" sz="2400" dirty="0">
                <a:solidFill>
                  <a:schemeClr val="bg1"/>
                </a:solidFill>
              </a:rPr>
              <a:t>: Special arrangement to partner graduate schools (PLU/AAU)</a:t>
            </a:r>
          </a:p>
          <a:p>
            <a:endParaRPr lang="en-US" sz="2400" dirty="0">
              <a:solidFill>
                <a:schemeClr val="bg1"/>
              </a:solidFill>
            </a:endParaRPr>
          </a:p>
        </p:txBody>
      </p:sp>
    </p:spTree>
    <p:extLst>
      <p:ext uri="{BB962C8B-B14F-4D97-AF65-F5344CB8AC3E}">
        <p14:creationId xmlns:p14="http://schemas.microsoft.com/office/powerpoint/2010/main" val="33175875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48343"/>
            <a:ext cx="8382000" cy="5947954"/>
          </a:xfrm>
        </p:spPr>
        <p:txBody>
          <a:bodyPr/>
          <a:lstStyle/>
          <a:p>
            <a:r>
              <a:rPr lang="en-US" dirty="0">
                <a:solidFill>
                  <a:schemeClr val="bg1"/>
                </a:solidFill>
              </a:rPr>
              <a:t>Short Term Programs </a:t>
            </a:r>
            <a:r>
              <a:rPr lang="en-US" sz="2400" dirty="0">
                <a:solidFill>
                  <a:schemeClr val="bg1"/>
                </a:solidFill>
              </a:rPr>
              <a:t>(Internship Advising available)</a:t>
            </a:r>
          </a:p>
          <a:p>
            <a:r>
              <a:rPr lang="en-US" dirty="0">
                <a:solidFill>
                  <a:schemeClr val="bg1"/>
                </a:solidFill>
              </a:rPr>
              <a:t>Diversity: balanced enrollment </a:t>
            </a:r>
            <a:r>
              <a:rPr lang="en-US" sz="2400" dirty="0">
                <a:solidFill>
                  <a:schemeClr val="bg1"/>
                </a:solidFill>
              </a:rPr>
              <a:t>(target cap = 1% of entire enrollment = around 100) </a:t>
            </a:r>
          </a:p>
          <a:p>
            <a:r>
              <a:rPr lang="en-US" dirty="0">
                <a:solidFill>
                  <a:schemeClr val="bg1"/>
                </a:solidFill>
              </a:rPr>
              <a:t>Boutique style approach</a:t>
            </a:r>
            <a:r>
              <a:rPr lang="en-US" sz="2400" dirty="0">
                <a:solidFill>
                  <a:schemeClr val="bg1"/>
                </a:solidFill>
              </a:rPr>
              <a:t> (Individualized attention &amp; services, we focus on each student’s success, we value all nationalities, our students are not just a number, emergency support available, open advising hours, weekly events available, etc.)</a:t>
            </a:r>
          </a:p>
          <a:p>
            <a:r>
              <a:rPr lang="en-US" dirty="0">
                <a:solidFill>
                  <a:schemeClr val="bg1"/>
                </a:solidFill>
              </a:rPr>
              <a:t>Highline Scholarships</a:t>
            </a:r>
          </a:p>
        </p:txBody>
      </p:sp>
    </p:spTree>
    <p:extLst>
      <p:ext uri="{BB962C8B-B14F-4D97-AF65-F5344CB8AC3E}">
        <p14:creationId xmlns:p14="http://schemas.microsoft.com/office/powerpoint/2010/main" val="2724573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81364"/>
          </a:xfrm>
        </p:spPr>
        <p:txBody>
          <a:bodyPr/>
          <a:lstStyle/>
          <a:p>
            <a:r>
              <a:rPr lang="en-US" b="1" dirty="0">
                <a:solidFill>
                  <a:schemeClr val="bg1"/>
                </a:solidFill>
              </a:rPr>
              <a:t>Marketing Materials &amp; Tools</a:t>
            </a:r>
            <a:br>
              <a:rPr lang="en-US" b="1" dirty="0">
                <a:solidFill>
                  <a:schemeClr val="bg1"/>
                </a:solidFill>
              </a:rPr>
            </a:br>
            <a:r>
              <a:rPr lang="en-US" sz="2400" b="1" dirty="0">
                <a:solidFill>
                  <a:schemeClr val="bg1"/>
                </a:solidFill>
              </a:rPr>
              <a:t>*Agents/school counselors must know this content </a:t>
            </a:r>
            <a:endParaRPr lang="en-US" b="1" dirty="0">
              <a:solidFill>
                <a:schemeClr val="bg1"/>
              </a:solidFill>
            </a:endParaRPr>
          </a:p>
        </p:txBody>
      </p:sp>
      <p:sp>
        <p:nvSpPr>
          <p:cNvPr id="3" name="Text Placeholder 2"/>
          <p:cNvSpPr>
            <a:spLocks noGrp="1"/>
          </p:cNvSpPr>
          <p:nvPr>
            <p:ph type="body" sz="quarter" idx="10"/>
          </p:nvPr>
        </p:nvSpPr>
        <p:spPr>
          <a:xfrm>
            <a:off x="381000" y="1396976"/>
            <a:ext cx="8382000" cy="4206870"/>
          </a:xfrm>
        </p:spPr>
        <p:txBody>
          <a:bodyPr/>
          <a:lstStyle/>
          <a:p>
            <a:r>
              <a:rPr lang="en-US" sz="2400" dirty="0">
                <a:solidFill>
                  <a:schemeClr val="bg1"/>
                </a:solidFill>
              </a:rPr>
              <a:t>ISP Website(</a:t>
            </a:r>
            <a:r>
              <a:rPr lang="en-US" sz="2400" dirty="0">
                <a:solidFill>
                  <a:schemeClr val="bg1"/>
                </a:solidFill>
                <a:hlinkClick r:id="rId2"/>
              </a:rPr>
              <a:t>click</a:t>
            </a:r>
            <a:r>
              <a:rPr lang="en-US" sz="2400" dirty="0">
                <a:solidFill>
                  <a:schemeClr val="bg1"/>
                </a:solidFill>
              </a:rPr>
              <a:t>) &amp; </a:t>
            </a:r>
            <a:r>
              <a:rPr lang="en-US" sz="2400" dirty="0" smtClean="0">
                <a:solidFill>
                  <a:schemeClr val="bg1"/>
                </a:solidFill>
              </a:rPr>
              <a:t>Marketing Materials site </a:t>
            </a:r>
            <a:r>
              <a:rPr lang="en-US" sz="2400" dirty="0">
                <a:solidFill>
                  <a:schemeClr val="bg1"/>
                </a:solidFill>
              </a:rPr>
              <a:t>(</a:t>
            </a:r>
            <a:r>
              <a:rPr lang="en-US" sz="2400" dirty="0">
                <a:solidFill>
                  <a:schemeClr val="bg1"/>
                </a:solidFill>
                <a:hlinkClick r:id="rId3"/>
              </a:rPr>
              <a:t>click</a:t>
            </a:r>
            <a:r>
              <a:rPr lang="en-US" sz="2400" dirty="0">
                <a:solidFill>
                  <a:schemeClr val="bg1"/>
                </a:solidFill>
              </a:rPr>
              <a:t>)</a:t>
            </a:r>
            <a:r>
              <a:rPr lang="en-US" sz="2400" dirty="0">
                <a:solidFill>
                  <a:srgbClr val="92D050"/>
                </a:solidFill>
              </a:rPr>
              <a:t>*</a:t>
            </a:r>
            <a:r>
              <a:rPr lang="en-US" sz="2400" dirty="0">
                <a:solidFill>
                  <a:srgbClr val="FFFF00"/>
                </a:solidFill>
              </a:rPr>
              <a:t/>
            </a:r>
            <a:br>
              <a:rPr lang="en-US" sz="2400" dirty="0">
                <a:solidFill>
                  <a:srgbClr val="FFFF00"/>
                </a:solidFill>
              </a:rPr>
            </a:br>
            <a:r>
              <a:rPr lang="en-US" sz="2400" dirty="0">
                <a:solidFill>
                  <a:schemeClr val="bg1"/>
                </a:solidFill>
              </a:rPr>
              <a:t>All information can be found at above links:</a:t>
            </a:r>
            <a:endParaRPr lang="en-US" sz="2400" dirty="0">
              <a:solidFill>
                <a:srgbClr val="FFFF00"/>
              </a:solidFill>
            </a:endParaRPr>
          </a:p>
          <a:p>
            <a:pPr lvl="1" indent="-342900"/>
            <a:r>
              <a:rPr lang="en-US" sz="2400" dirty="0">
                <a:solidFill>
                  <a:schemeClr val="bg1"/>
                </a:solidFill>
              </a:rPr>
              <a:t>Highline Fact Sheet in various languages</a:t>
            </a:r>
          </a:p>
          <a:p>
            <a:pPr lvl="1" indent="-342900"/>
            <a:r>
              <a:rPr lang="en-US" sz="2400" dirty="0">
                <a:solidFill>
                  <a:schemeClr val="bg1"/>
                </a:solidFill>
              </a:rPr>
              <a:t>Highline Promo video</a:t>
            </a:r>
          </a:p>
          <a:p>
            <a:pPr lvl="1" indent="-342900"/>
            <a:r>
              <a:rPr lang="en-US" sz="2400" dirty="0">
                <a:solidFill>
                  <a:schemeClr val="bg1"/>
                </a:solidFill>
              </a:rPr>
              <a:t>E-brochure &amp; Paper brochure</a:t>
            </a:r>
            <a:r>
              <a:rPr lang="en-US" sz="2400" dirty="0">
                <a:solidFill>
                  <a:srgbClr val="92D050"/>
                </a:solidFill>
              </a:rPr>
              <a:t>*</a:t>
            </a:r>
          </a:p>
          <a:p>
            <a:pPr lvl="1" indent="-342900"/>
            <a:r>
              <a:rPr lang="en-US" sz="2400" dirty="0">
                <a:solidFill>
                  <a:schemeClr val="bg1"/>
                </a:solidFill>
              </a:rPr>
              <a:t>Poster</a:t>
            </a:r>
          </a:p>
          <a:p>
            <a:pPr lvl="1" indent="-342900"/>
            <a:r>
              <a:rPr lang="en-US" sz="2400" dirty="0">
                <a:solidFill>
                  <a:schemeClr val="bg1"/>
                </a:solidFill>
              </a:rPr>
              <a:t>PowerPoint Slides</a:t>
            </a:r>
          </a:p>
          <a:p>
            <a:pPr lvl="1" indent="-342900"/>
            <a:r>
              <a:rPr lang="en-US" sz="2400" dirty="0">
                <a:solidFill>
                  <a:schemeClr val="bg1"/>
                </a:solidFill>
              </a:rPr>
              <a:t>Individual flyers: Pathway flyers, Pre-MBA, Short Term Programs</a:t>
            </a:r>
          </a:p>
          <a:p>
            <a:pPr lvl="1" indent="-342900"/>
            <a:r>
              <a:rPr lang="en-US" sz="2400" dirty="0">
                <a:solidFill>
                  <a:schemeClr val="bg1"/>
                </a:solidFill>
              </a:rPr>
              <a:t>Highline Agency Training Check List </a:t>
            </a:r>
          </a:p>
          <a:p>
            <a:r>
              <a:rPr lang="en-US" sz="2400" dirty="0">
                <a:solidFill>
                  <a:schemeClr val="bg1"/>
                </a:solidFill>
              </a:rPr>
              <a:t>Highline Alumni Support</a:t>
            </a:r>
          </a:p>
          <a:p>
            <a:endParaRPr lang="en-US" dirty="0">
              <a:solidFill>
                <a:schemeClr val="bg1"/>
              </a:solidFill>
            </a:endParaRPr>
          </a:p>
        </p:txBody>
      </p:sp>
    </p:spTree>
    <p:extLst>
      <p:ext uri="{BB962C8B-B14F-4D97-AF65-F5344CB8AC3E}">
        <p14:creationId xmlns:p14="http://schemas.microsoft.com/office/powerpoint/2010/main" val="32972769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909" y="435428"/>
            <a:ext cx="6662057" cy="766436"/>
          </a:xfrm>
        </p:spPr>
        <p:txBody>
          <a:bodyPr>
            <a:noAutofit/>
          </a:bodyPr>
          <a:lstStyle/>
          <a:p>
            <a:r>
              <a:rPr lang="en-US" b="1" dirty="0">
                <a:solidFill>
                  <a:schemeClr val="bg1"/>
                </a:solidFill>
              </a:rPr>
              <a:t>Highline Contact Info</a:t>
            </a:r>
          </a:p>
        </p:txBody>
      </p:sp>
      <p:sp>
        <p:nvSpPr>
          <p:cNvPr id="5" name="Rectangle 4"/>
          <p:cNvSpPr/>
          <p:nvPr/>
        </p:nvSpPr>
        <p:spPr>
          <a:xfrm>
            <a:off x="148046" y="1534374"/>
            <a:ext cx="8995954" cy="2000548"/>
          </a:xfrm>
          <a:prstGeom prst="rect">
            <a:avLst/>
          </a:prstGeom>
        </p:spPr>
        <p:txBody>
          <a:bodyPr wrap="square">
            <a:spAutoFit/>
          </a:bodyPr>
          <a:lstStyle/>
          <a:p>
            <a:pPr>
              <a:defRPr/>
            </a:pPr>
            <a:r>
              <a:rPr lang="en-US" sz="2600" dirty="0">
                <a:solidFill>
                  <a:schemeClr val="bg1"/>
                </a:solidFill>
              </a:rPr>
              <a:t>International Student Programs Website: 				</a:t>
            </a:r>
          </a:p>
          <a:p>
            <a:pPr>
              <a:defRPr/>
            </a:pPr>
            <a:r>
              <a:rPr lang="en-US" sz="2600" b="1" dirty="0">
                <a:solidFill>
                  <a:schemeClr val="bg1"/>
                </a:solidFill>
              </a:rPr>
              <a:t>	</a:t>
            </a:r>
            <a:r>
              <a:rPr lang="en-US" sz="2600" b="1" dirty="0">
                <a:solidFill>
                  <a:srgbClr val="92D050"/>
                </a:solidFill>
              </a:rPr>
              <a:t>international.highline.edu </a:t>
            </a:r>
          </a:p>
          <a:p>
            <a:pPr>
              <a:defRPr/>
            </a:pPr>
            <a:r>
              <a:rPr lang="en-US" sz="2600" dirty="0">
                <a:solidFill>
                  <a:schemeClr val="bg1"/>
                </a:solidFill>
              </a:rPr>
              <a:t>Email:  </a:t>
            </a:r>
            <a:r>
              <a:rPr lang="en-US" sz="2600" b="1" dirty="0">
                <a:solidFill>
                  <a:srgbClr val="92D050"/>
                </a:solidFill>
              </a:rPr>
              <a:t>int@highline.edu</a:t>
            </a:r>
          </a:p>
          <a:p>
            <a:pPr>
              <a:defRPr/>
            </a:pPr>
            <a:r>
              <a:rPr lang="en-US" sz="2600" dirty="0">
                <a:solidFill>
                  <a:schemeClr val="bg1"/>
                </a:solidFill>
              </a:rPr>
              <a:t>Facebook: </a:t>
            </a:r>
            <a:r>
              <a:rPr lang="en-US" sz="2600" b="1" dirty="0">
                <a:solidFill>
                  <a:srgbClr val="92D050"/>
                </a:solidFill>
              </a:rPr>
              <a:t>Highline College International Student Programs</a:t>
            </a:r>
          </a:p>
          <a:p>
            <a:pPr lvl="1">
              <a:defRPr/>
            </a:pPr>
            <a:endParaRPr lang="en-US" sz="2000" dirty="0"/>
          </a:p>
        </p:txBody>
      </p:sp>
      <p:pic>
        <p:nvPicPr>
          <p:cNvPr id="4" name="Picture 3"/>
          <p:cNvPicPr>
            <a:picLocks noChangeAspect="1"/>
          </p:cNvPicPr>
          <p:nvPr/>
        </p:nvPicPr>
        <p:blipFill>
          <a:blip r:embed="rId3"/>
          <a:stretch>
            <a:fillRect/>
          </a:stretch>
        </p:blipFill>
        <p:spPr>
          <a:xfrm>
            <a:off x="4841217" y="3518119"/>
            <a:ext cx="3847562" cy="2560320"/>
          </a:xfrm>
          <a:prstGeom prst="rect">
            <a:avLst/>
          </a:prstGeom>
        </p:spPr>
      </p:pic>
    </p:spTree>
    <p:extLst>
      <p:ext uri="{BB962C8B-B14F-4D97-AF65-F5344CB8AC3E}">
        <p14:creationId xmlns:p14="http://schemas.microsoft.com/office/powerpoint/2010/main" val="18311042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222" y="301045"/>
            <a:ext cx="5795333" cy="1163395"/>
          </a:xfrm>
        </p:spPr>
        <p:txBody>
          <a:bodyPr>
            <a:normAutofit/>
          </a:bodyPr>
          <a:lstStyle/>
          <a:p>
            <a:r>
              <a:rPr lang="en-US" b="1" dirty="0">
                <a:solidFill>
                  <a:schemeClr val="bg1"/>
                </a:solidFill>
                <a:latin typeface="+mn-lt"/>
              </a:rPr>
              <a:t>Seattle, Washington</a:t>
            </a:r>
          </a:p>
        </p:txBody>
      </p:sp>
      <p:grpSp>
        <p:nvGrpSpPr>
          <p:cNvPr id="5" name="Gruppe 251"/>
          <p:cNvGrpSpPr/>
          <p:nvPr/>
        </p:nvGrpSpPr>
        <p:grpSpPr bwMode="auto">
          <a:xfrm>
            <a:off x="2619600" y="2844668"/>
            <a:ext cx="6465351" cy="3496096"/>
            <a:chOff x="1449633" y="627625"/>
            <a:chExt cx="7103818" cy="4930930"/>
          </a:xfrm>
          <a:gradFill flip="none" rotWithShape="1">
            <a:gsLst>
              <a:gs pos="18000">
                <a:srgbClr val="27A903"/>
              </a:gs>
              <a:gs pos="60000">
                <a:srgbClr val="27A903"/>
              </a:gs>
              <a:gs pos="36000">
                <a:srgbClr val="36EE01"/>
              </a:gs>
              <a:gs pos="100000">
                <a:srgbClr val="1B7203"/>
              </a:gs>
              <a:gs pos="0">
                <a:srgbClr val="1B7203"/>
              </a:gs>
              <a:gs pos="81000">
                <a:srgbClr val="2ECD00"/>
              </a:gs>
            </a:gsLst>
            <a:lin ang="13500000" scaled="1"/>
            <a:tileRect/>
          </a:gradFill>
          <a:effectLst>
            <a:glow rad="127000">
              <a:schemeClr val="accent2">
                <a:lumMod val="75000"/>
              </a:schemeClr>
            </a:glow>
          </a:effectLst>
        </p:grpSpPr>
        <p:sp>
          <p:nvSpPr>
            <p:cNvPr id="6" name="Freeform 6"/>
            <p:cNvSpPr>
              <a:spLocks/>
            </p:cNvSpPr>
            <p:nvPr/>
          </p:nvSpPr>
          <p:spPr bwMode="auto">
            <a:xfrm>
              <a:off x="6058305" y="2788156"/>
              <a:ext cx="1017833" cy="564136"/>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grpFill/>
            <a:ln w="4">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7" name="Freeform 7"/>
            <p:cNvSpPr>
              <a:spLocks/>
            </p:cNvSpPr>
            <p:nvPr/>
          </p:nvSpPr>
          <p:spPr bwMode="auto">
            <a:xfrm>
              <a:off x="5200601" y="2732497"/>
              <a:ext cx="877545" cy="761136"/>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grpFill/>
            <a:ln w="4">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grpSp>
          <p:nvGrpSpPr>
            <p:cNvPr id="8" name="Gruppe 360"/>
            <p:cNvGrpSpPr/>
            <p:nvPr/>
          </p:nvGrpSpPr>
          <p:grpSpPr>
            <a:xfrm>
              <a:off x="1449633" y="627625"/>
              <a:ext cx="7103818" cy="4930930"/>
              <a:chOff x="1449633" y="627625"/>
              <a:chExt cx="7103818" cy="4930930"/>
            </a:xfrm>
            <a:grpFill/>
          </p:grpSpPr>
          <p:sp>
            <p:nvSpPr>
              <p:cNvPr id="9" name="Freeform 6"/>
              <p:cNvSpPr>
                <a:spLocks/>
              </p:cNvSpPr>
              <p:nvPr/>
            </p:nvSpPr>
            <p:spPr bwMode="auto">
              <a:xfrm>
                <a:off x="5419725" y="1465887"/>
                <a:ext cx="751182" cy="87283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grpFill/>
              <a:ln w="4">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 name="Freeform 7"/>
              <p:cNvSpPr>
                <a:spLocks/>
              </p:cNvSpPr>
              <p:nvPr/>
            </p:nvSpPr>
            <p:spPr bwMode="auto">
              <a:xfrm>
                <a:off x="5714724" y="2283975"/>
                <a:ext cx="571750" cy="1000562"/>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grpFill/>
              <a:ln w="4">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grpSp>
            <p:nvGrpSpPr>
              <p:cNvPr id="11" name="Gruppe 313"/>
              <p:cNvGrpSpPr/>
              <p:nvPr/>
            </p:nvGrpSpPr>
            <p:grpSpPr>
              <a:xfrm>
                <a:off x="1449633" y="627625"/>
                <a:ext cx="7103818" cy="4930930"/>
                <a:chOff x="1449633" y="456175"/>
                <a:chExt cx="7103818" cy="4930930"/>
              </a:xfrm>
              <a:grpFill/>
            </p:grpSpPr>
            <p:sp>
              <p:nvSpPr>
                <p:cNvPr id="12" name="Freeform 3053"/>
                <p:cNvSpPr>
                  <a:spLocks/>
                </p:cNvSpPr>
                <p:nvPr/>
              </p:nvSpPr>
              <p:spPr bwMode="auto">
                <a:xfrm>
                  <a:off x="7807144" y="1160689"/>
                  <a:ext cx="149261" cy="570179"/>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 name="Freeform 3054"/>
                <p:cNvSpPr>
                  <a:spLocks/>
                </p:cNvSpPr>
                <p:nvPr/>
              </p:nvSpPr>
              <p:spPr bwMode="auto">
                <a:xfrm>
                  <a:off x="7147408" y="1109940"/>
                  <a:ext cx="895569" cy="81496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 name="Freeform 3055"/>
                <p:cNvSpPr>
                  <a:spLocks/>
                </p:cNvSpPr>
                <p:nvPr/>
              </p:nvSpPr>
              <p:spPr bwMode="auto">
                <a:xfrm>
                  <a:off x="8183283" y="1315921"/>
                  <a:ext cx="59705" cy="41793"/>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 name="Freeform 3056"/>
                <p:cNvSpPr>
                  <a:spLocks/>
                </p:cNvSpPr>
                <p:nvPr/>
              </p:nvSpPr>
              <p:spPr bwMode="auto">
                <a:xfrm>
                  <a:off x="7995213" y="456175"/>
                  <a:ext cx="558238" cy="895569"/>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 name="Freeform 3057"/>
                <p:cNvSpPr>
                  <a:spLocks/>
                </p:cNvSpPr>
                <p:nvPr/>
              </p:nvSpPr>
              <p:spPr bwMode="auto">
                <a:xfrm>
                  <a:off x="7798188" y="1047250"/>
                  <a:ext cx="176129" cy="504504"/>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 name="Freeform 3058"/>
                <p:cNvSpPr>
                  <a:spLocks/>
                </p:cNvSpPr>
                <p:nvPr/>
              </p:nvSpPr>
              <p:spPr bwMode="auto">
                <a:xfrm>
                  <a:off x="7953420" y="984561"/>
                  <a:ext cx="292552" cy="555253"/>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 name="Freeform 3059"/>
                <p:cNvSpPr>
                  <a:spLocks/>
                </p:cNvSpPr>
                <p:nvPr/>
              </p:nvSpPr>
              <p:spPr bwMode="auto">
                <a:xfrm>
                  <a:off x="7947449" y="1575636"/>
                  <a:ext cx="247774" cy="271656"/>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 name="Freeform 3060"/>
                <p:cNvSpPr>
                  <a:spLocks/>
                </p:cNvSpPr>
                <p:nvPr/>
              </p:nvSpPr>
              <p:spPr bwMode="auto">
                <a:xfrm>
                  <a:off x="7923568" y="1417419"/>
                  <a:ext cx="498533" cy="226877"/>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grpSp>
              <p:nvGrpSpPr>
                <p:cNvPr id="20" name="Gruppe 312"/>
                <p:cNvGrpSpPr/>
                <p:nvPr/>
              </p:nvGrpSpPr>
              <p:grpSpPr>
                <a:xfrm>
                  <a:off x="1449633" y="664433"/>
                  <a:ext cx="6841620" cy="4722672"/>
                  <a:chOff x="1449633" y="664433"/>
                  <a:chExt cx="6841620" cy="4722672"/>
                </a:xfrm>
                <a:grpFill/>
              </p:grpSpPr>
              <p:grpSp>
                <p:nvGrpSpPr>
                  <p:cNvPr id="25" name="Group 3052"/>
                  <p:cNvGrpSpPr>
                    <a:grpSpLocks/>
                  </p:cNvGrpSpPr>
                  <p:nvPr/>
                </p:nvGrpSpPr>
                <p:grpSpPr bwMode="auto">
                  <a:xfrm>
                    <a:off x="1449633" y="664433"/>
                    <a:ext cx="6841620" cy="4644660"/>
                    <a:chOff x="698" y="593"/>
                    <a:chExt cx="4584" cy="3112"/>
                  </a:xfrm>
                  <a:grpFill/>
                </p:grpSpPr>
                <p:sp>
                  <p:nvSpPr>
                    <p:cNvPr id="27" name="Freeform 2853"/>
                    <p:cNvSpPr>
                      <a:spLocks/>
                    </p:cNvSpPr>
                    <p:nvPr/>
                  </p:nvSpPr>
                  <p:spPr bwMode="auto">
                    <a:xfrm>
                      <a:off x="5218" y="134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8" name="Freeform 2854"/>
                    <p:cNvSpPr>
                      <a:spLocks/>
                    </p:cNvSpPr>
                    <p:nvPr/>
                  </p:nvSpPr>
                  <p:spPr bwMode="auto">
                    <a:xfrm>
                      <a:off x="1372" y="2223"/>
                      <a:ext cx="580" cy="78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9" name="Freeform 2855"/>
                    <p:cNvSpPr>
                      <a:spLocks/>
                    </p:cNvSpPr>
                    <p:nvPr/>
                  </p:nvSpPr>
                  <p:spPr bwMode="auto">
                    <a:xfrm>
                      <a:off x="3418" y="2739"/>
                      <a:ext cx="560" cy="468"/>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30" name="Freeform 2856"/>
                    <p:cNvSpPr>
                      <a:spLocks/>
                    </p:cNvSpPr>
                    <p:nvPr/>
                  </p:nvSpPr>
                  <p:spPr bwMode="auto">
                    <a:xfrm>
                      <a:off x="1918" y="2303"/>
                      <a:ext cx="632" cy="712"/>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grpFill/>
                    <a:ln w="4">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31" name="Freeform 2857"/>
                    <p:cNvSpPr>
                      <a:spLocks/>
                    </p:cNvSpPr>
                    <p:nvPr/>
                  </p:nvSpPr>
                  <p:spPr bwMode="auto">
                    <a:xfrm>
                      <a:off x="2176" y="2383"/>
                      <a:ext cx="1322" cy="1322"/>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32" name="Freeform 2858"/>
                    <p:cNvSpPr>
                      <a:spLocks/>
                    </p:cNvSpPr>
                    <p:nvPr/>
                  </p:nvSpPr>
                  <p:spPr bwMode="auto">
                    <a:xfrm>
                      <a:off x="3342" y="2335"/>
                      <a:ext cx="450" cy="42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33" name="Freeform 2859"/>
                    <p:cNvSpPr>
                      <a:spLocks/>
                    </p:cNvSpPr>
                    <p:nvPr/>
                  </p:nvSpPr>
                  <p:spPr bwMode="auto">
                    <a:xfrm>
                      <a:off x="2556" y="2289"/>
                      <a:ext cx="808" cy="408"/>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34" name="Freeform 2860"/>
                    <p:cNvSpPr>
                      <a:spLocks/>
                    </p:cNvSpPr>
                    <p:nvPr/>
                  </p:nvSpPr>
                  <p:spPr bwMode="auto">
                    <a:xfrm>
                      <a:off x="1500" y="1631"/>
                      <a:ext cx="500" cy="668"/>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grpFill/>
                    <a:ln w="4">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35" name="Freeform 2861"/>
                    <p:cNvSpPr>
                      <a:spLocks/>
                    </p:cNvSpPr>
                    <p:nvPr/>
                  </p:nvSpPr>
                  <p:spPr bwMode="auto">
                    <a:xfrm>
                      <a:off x="3546" y="929"/>
                      <a:ext cx="532" cy="25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36" name="Freeform 2862"/>
                    <p:cNvSpPr>
                      <a:spLocks/>
                    </p:cNvSpPr>
                    <p:nvPr/>
                  </p:nvSpPr>
                  <p:spPr bwMode="auto">
                    <a:xfrm>
                      <a:off x="1958" y="1833"/>
                      <a:ext cx="676" cy="47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37" name="Freeform 2863"/>
                    <p:cNvSpPr>
                      <a:spLocks/>
                    </p:cNvSpPr>
                    <p:nvPr/>
                  </p:nvSpPr>
                  <p:spPr bwMode="auto">
                    <a:xfrm>
                      <a:off x="698" y="1433"/>
                      <a:ext cx="742" cy="1358"/>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38" name="Freeform 2864"/>
                    <p:cNvSpPr>
                      <a:spLocks/>
                    </p:cNvSpPr>
                    <p:nvPr/>
                  </p:nvSpPr>
                  <p:spPr bwMode="auto">
                    <a:xfrm>
                      <a:off x="1816" y="1295"/>
                      <a:ext cx="656" cy="550"/>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grpFill/>
                    <a:ln w="4">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39" name="Freeform 2865"/>
                    <p:cNvSpPr>
                      <a:spLocks/>
                    </p:cNvSpPr>
                    <p:nvPr/>
                  </p:nvSpPr>
                  <p:spPr bwMode="auto">
                    <a:xfrm>
                      <a:off x="3766" y="2147"/>
                      <a:ext cx="762" cy="324"/>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0" name="Freeform 2866"/>
                    <p:cNvSpPr>
                      <a:spLocks/>
                    </p:cNvSpPr>
                    <p:nvPr/>
                  </p:nvSpPr>
                  <p:spPr bwMode="auto">
                    <a:xfrm>
                      <a:off x="4324" y="1975"/>
                      <a:ext cx="788" cy="41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1" name="Freeform 2867"/>
                    <p:cNvSpPr>
                      <a:spLocks/>
                    </p:cNvSpPr>
                    <p:nvPr/>
                  </p:nvSpPr>
                  <p:spPr bwMode="auto">
                    <a:xfrm>
                      <a:off x="5106" y="1349"/>
                      <a:ext cx="110" cy="76"/>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2" name="Freeform 2868"/>
                    <p:cNvSpPr>
                      <a:spLocks/>
                    </p:cNvSpPr>
                    <p:nvPr/>
                  </p:nvSpPr>
                  <p:spPr bwMode="auto">
                    <a:xfrm>
                      <a:off x="2628" y="1945"/>
                      <a:ext cx="700" cy="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3" name="Freeform 2869"/>
                    <p:cNvSpPr>
                      <a:spLocks/>
                    </p:cNvSpPr>
                    <p:nvPr/>
                  </p:nvSpPr>
                  <p:spPr bwMode="auto">
                    <a:xfrm>
                      <a:off x="3908" y="1089"/>
                      <a:ext cx="390" cy="510"/>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4" name="Freeform 2870"/>
                    <p:cNvSpPr>
                      <a:spLocks/>
                    </p:cNvSpPr>
                    <p:nvPr/>
                  </p:nvSpPr>
                  <p:spPr bwMode="auto">
                    <a:xfrm>
                      <a:off x="1028" y="1531"/>
                      <a:ext cx="540" cy="942"/>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5" name="Freeform 2871"/>
                    <p:cNvSpPr>
                      <a:spLocks/>
                    </p:cNvSpPr>
                    <p:nvPr/>
                  </p:nvSpPr>
                  <p:spPr bwMode="auto">
                    <a:xfrm>
                      <a:off x="5194" y="1185"/>
                      <a:ext cx="86" cy="156"/>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6" name="Freeform 2872"/>
                    <p:cNvSpPr>
                      <a:spLocks/>
                    </p:cNvSpPr>
                    <p:nvPr/>
                  </p:nvSpPr>
                  <p:spPr bwMode="auto">
                    <a:xfrm>
                      <a:off x="4366" y="1699"/>
                      <a:ext cx="710" cy="474"/>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7" name="Freeform 2873"/>
                    <p:cNvSpPr>
                      <a:spLocks/>
                    </p:cNvSpPr>
                    <p:nvPr/>
                  </p:nvSpPr>
                  <p:spPr bwMode="auto">
                    <a:xfrm>
                      <a:off x="4630" y="1591"/>
                      <a:ext cx="442" cy="2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8" name="Freeform 2874"/>
                    <p:cNvSpPr>
                      <a:spLocks/>
                    </p:cNvSpPr>
                    <p:nvPr/>
                  </p:nvSpPr>
                  <p:spPr bwMode="auto">
                    <a:xfrm>
                      <a:off x="2626" y="1951"/>
                      <a:ext cx="12" cy="35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49" name="Freeform 2875"/>
                    <p:cNvSpPr>
                      <a:spLocks/>
                    </p:cNvSpPr>
                    <p:nvPr/>
                  </p:nvSpPr>
                  <p:spPr bwMode="auto">
                    <a:xfrm>
                      <a:off x="3202" y="1875"/>
                      <a:ext cx="2" cy="2"/>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0" name="Freeform 2876"/>
                    <p:cNvSpPr>
                      <a:spLocks/>
                    </p:cNvSpPr>
                    <p:nvPr/>
                  </p:nvSpPr>
                  <p:spPr bwMode="auto">
                    <a:xfrm>
                      <a:off x="3210" y="1865"/>
                      <a:ext cx="346" cy="12"/>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1" name="Rectangle 2877"/>
                    <p:cNvSpPr>
                      <a:spLocks noChangeArrowheads="1"/>
                    </p:cNvSpPr>
                    <p:nvPr/>
                  </p:nvSpPr>
                  <p:spPr bwMode="auto">
                    <a:xfrm>
                      <a:off x="4022" y="3015"/>
                      <a:ext cx="2" cy="4"/>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52" name="Freeform 2878"/>
                    <p:cNvSpPr>
                      <a:spLocks/>
                    </p:cNvSpPr>
                    <p:nvPr/>
                  </p:nvSpPr>
                  <p:spPr bwMode="auto">
                    <a:xfrm>
                      <a:off x="3970" y="2457"/>
                      <a:ext cx="54" cy="558"/>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3" name="Freeform 2879"/>
                    <p:cNvSpPr>
                      <a:spLocks/>
                    </p:cNvSpPr>
                    <p:nvPr/>
                  </p:nvSpPr>
                  <p:spPr bwMode="auto">
                    <a:xfrm>
                      <a:off x="4320" y="2145"/>
                      <a:ext cx="212" cy="248"/>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4" name="Freeform 2880"/>
                    <p:cNvSpPr>
                      <a:spLocks/>
                    </p:cNvSpPr>
                    <p:nvPr/>
                  </p:nvSpPr>
                  <p:spPr bwMode="auto">
                    <a:xfrm>
                      <a:off x="4476" y="2001"/>
                      <a:ext cx="2" cy="2"/>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5" name="Freeform 2881"/>
                    <p:cNvSpPr>
                      <a:spLocks/>
                    </p:cNvSpPr>
                    <p:nvPr/>
                  </p:nvSpPr>
                  <p:spPr bwMode="auto">
                    <a:xfrm>
                      <a:off x="4360" y="2003"/>
                      <a:ext cx="118" cy="172"/>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6" name="Freeform 2882"/>
                    <p:cNvSpPr>
                      <a:spLocks/>
                    </p:cNvSpPr>
                    <p:nvPr/>
                  </p:nvSpPr>
                  <p:spPr bwMode="auto">
                    <a:xfrm>
                      <a:off x="5072" y="1655"/>
                      <a:ext cx="2" cy="6"/>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7" name="Freeform 2883"/>
                    <p:cNvSpPr>
                      <a:spLocks/>
                    </p:cNvSpPr>
                    <p:nvPr/>
                  </p:nvSpPr>
                  <p:spPr bwMode="auto">
                    <a:xfrm>
                      <a:off x="4976" y="1581"/>
                      <a:ext cx="96" cy="8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8" name="Freeform 2884"/>
                    <p:cNvSpPr>
                      <a:spLocks/>
                    </p:cNvSpPr>
                    <p:nvPr/>
                  </p:nvSpPr>
                  <p:spPr bwMode="auto">
                    <a:xfrm>
                      <a:off x="5104" y="1425"/>
                      <a:ext cx="2" cy="2"/>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59" name="Freeform 2885"/>
                    <p:cNvSpPr>
                      <a:spLocks/>
                    </p:cNvSpPr>
                    <p:nvPr/>
                  </p:nvSpPr>
                  <p:spPr bwMode="auto">
                    <a:xfrm>
                      <a:off x="5216" y="1347"/>
                      <a:ext cx="6" cy="2"/>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0" name="Freeform 2886"/>
                    <p:cNvSpPr>
                      <a:spLocks/>
                    </p:cNvSpPr>
                    <p:nvPr/>
                  </p:nvSpPr>
                  <p:spPr bwMode="auto">
                    <a:xfrm>
                      <a:off x="4982" y="1347"/>
                      <a:ext cx="236" cy="8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1" name="Rectangle 2887"/>
                    <p:cNvSpPr>
                      <a:spLocks noChangeArrowheads="1"/>
                    </p:cNvSpPr>
                    <p:nvPr/>
                  </p:nvSpPr>
                  <p:spPr bwMode="auto">
                    <a:xfrm>
                      <a:off x="882" y="917"/>
                      <a:ext cx="6" cy="6"/>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62" name="Freeform 2888"/>
                    <p:cNvSpPr>
                      <a:spLocks/>
                    </p:cNvSpPr>
                    <p:nvPr/>
                  </p:nvSpPr>
                  <p:spPr bwMode="auto">
                    <a:xfrm>
                      <a:off x="888" y="711"/>
                      <a:ext cx="1590" cy="974"/>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3" name="Rectangle 2889"/>
                    <p:cNvSpPr>
                      <a:spLocks noChangeArrowheads="1"/>
                    </p:cNvSpPr>
                    <p:nvPr/>
                  </p:nvSpPr>
                  <p:spPr bwMode="auto">
                    <a:xfrm>
                      <a:off x="766" y="1433"/>
                      <a:ext cx="1" cy="1"/>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64" name="Freeform 2890"/>
                    <p:cNvSpPr>
                      <a:spLocks/>
                    </p:cNvSpPr>
                    <p:nvPr/>
                  </p:nvSpPr>
                  <p:spPr bwMode="auto">
                    <a:xfrm>
                      <a:off x="1370" y="2791"/>
                      <a:ext cx="2"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5" name="Freeform 2891"/>
                    <p:cNvSpPr>
                      <a:spLocks/>
                    </p:cNvSpPr>
                    <p:nvPr/>
                  </p:nvSpPr>
                  <p:spPr bwMode="auto">
                    <a:xfrm>
                      <a:off x="1496" y="1629"/>
                      <a:ext cx="80" cy="59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6" name="Freeform 2892"/>
                    <p:cNvSpPr>
                      <a:spLocks/>
                    </p:cNvSpPr>
                    <p:nvPr/>
                  </p:nvSpPr>
                  <p:spPr bwMode="auto">
                    <a:xfrm>
                      <a:off x="766" y="1433"/>
                      <a:ext cx="734" cy="1358"/>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7" name="Freeform 2893"/>
                    <p:cNvSpPr>
                      <a:spLocks/>
                    </p:cNvSpPr>
                    <p:nvPr/>
                  </p:nvSpPr>
                  <p:spPr bwMode="auto">
                    <a:xfrm>
                      <a:off x="1330" y="1573"/>
                      <a:ext cx="4" cy="4"/>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8" name="Freeform 2894"/>
                    <p:cNvSpPr>
                      <a:spLocks/>
                    </p:cNvSpPr>
                    <p:nvPr/>
                  </p:nvSpPr>
                  <p:spPr bwMode="auto">
                    <a:xfrm>
                      <a:off x="1568" y="1625"/>
                      <a:ext cx="8" cy="6"/>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69" name="Freeform 2895"/>
                    <p:cNvSpPr>
                      <a:spLocks/>
                    </p:cNvSpPr>
                    <p:nvPr/>
                  </p:nvSpPr>
                  <p:spPr bwMode="auto">
                    <a:xfrm>
                      <a:off x="3476" y="3155"/>
                      <a:ext cx="4" cy="1"/>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70" name="Freeform 2896"/>
                    <p:cNvSpPr>
                      <a:spLocks/>
                    </p:cNvSpPr>
                    <p:nvPr/>
                  </p:nvSpPr>
                  <p:spPr bwMode="auto">
                    <a:xfrm>
                      <a:off x="2174" y="2981"/>
                      <a:ext cx="2" cy="4"/>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71" name="Freeform 2897"/>
                    <p:cNvSpPr>
                      <a:spLocks/>
                    </p:cNvSpPr>
                    <p:nvPr/>
                  </p:nvSpPr>
                  <p:spPr bwMode="auto">
                    <a:xfrm>
                      <a:off x="1910" y="3007"/>
                      <a:ext cx="8" cy="2"/>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72" name="Freeform 2898"/>
                    <p:cNvSpPr>
                      <a:spLocks/>
                    </p:cNvSpPr>
                    <p:nvPr/>
                  </p:nvSpPr>
                  <p:spPr bwMode="auto">
                    <a:xfrm>
                      <a:off x="3410" y="2759"/>
                      <a:ext cx="92" cy="39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73" name="Rectangle 2899"/>
                    <p:cNvSpPr>
                      <a:spLocks noChangeArrowheads="1"/>
                    </p:cNvSpPr>
                    <p:nvPr/>
                  </p:nvSpPr>
                  <p:spPr bwMode="auto">
                    <a:xfrm>
                      <a:off x="1496" y="2219"/>
                      <a:ext cx="1" cy="1"/>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74" name="Freeform 2900"/>
                    <p:cNvSpPr>
                      <a:spLocks/>
                    </p:cNvSpPr>
                    <p:nvPr/>
                  </p:nvSpPr>
                  <p:spPr bwMode="auto">
                    <a:xfrm>
                      <a:off x="1500" y="1335"/>
                      <a:ext cx="1918" cy="167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75" name="Freeform 2901"/>
                    <p:cNvSpPr>
                      <a:spLocks/>
                    </p:cNvSpPr>
                    <p:nvPr/>
                  </p:nvSpPr>
                  <p:spPr bwMode="auto">
                    <a:xfrm>
                      <a:off x="3104" y="1481"/>
                      <a:ext cx="106" cy="39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76" name="Freeform 2902"/>
                    <p:cNvSpPr>
                      <a:spLocks/>
                    </p:cNvSpPr>
                    <p:nvPr/>
                  </p:nvSpPr>
                  <p:spPr bwMode="auto">
                    <a:xfrm>
                      <a:off x="3014" y="847"/>
                      <a:ext cx="98" cy="63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77" name="Rectangle 2903"/>
                    <p:cNvSpPr>
                      <a:spLocks noChangeArrowheads="1"/>
                    </p:cNvSpPr>
                    <p:nvPr/>
                  </p:nvSpPr>
                  <p:spPr bwMode="auto">
                    <a:xfrm>
                      <a:off x="2628" y="1951"/>
                      <a:ext cx="1" cy="2"/>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78" name="Rectangle 2904"/>
                    <p:cNvSpPr>
                      <a:spLocks noChangeArrowheads="1"/>
                    </p:cNvSpPr>
                    <p:nvPr/>
                  </p:nvSpPr>
                  <p:spPr bwMode="auto">
                    <a:xfrm>
                      <a:off x="2634" y="2307"/>
                      <a:ext cx="4" cy="2"/>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79" name="Freeform 2905"/>
                    <p:cNvSpPr>
                      <a:spLocks/>
                    </p:cNvSpPr>
                    <p:nvPr/>
                  </p:nvSpPr>
                  <p:spPr bwMode="auto">
                    <a:xfrm>
                      <a:off x="3202" y="1875"/>
                      <a:ext cx="8" cy="2"/>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0" name="Freeform 2906"/>
                    <p:cNvSpPr>
                      <a:spLocks/>
                    </p:cNvSpPr>
                    <p:nvPr/>
                  </p:nvSpPr>
                  <p:spPr bwMode="auto">
                    <a:xfrm>
                      <a:off x="1836" y="1681"/>
                      <a:ext cx="6" cy="6"/>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1" name="Rectangle 2907"/>
                    <p:cNvSpPr>
                      <a:spLocks noChangeArrowheads="1"/>
                    </p:cNvSpPr>
                    <p:nvPr/>
                  </p:nvSpPr>
                  <p:spPr bwMode="auto">
                    <a:xfrm>
                      <a:off x="2472" y="1335"/>
                      <a:ext cx="2" cy="1"/>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82" name="Freeform 2908"/>
                    <p:cNvSpPr>
                      <a:spLocks/>
                    </p:cNvSpPr>
                    <p:nvPr/>
                  </p:nvSpPr>
                  <p:spPr bwMode="auto">
                    <a:xfrm>
                      <a:off x="1496" y="2219"/>
                      <a:ext cx="4" cy="4"/>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3" name="Freeform 2909"/>
                    <p:cNvSpPr>
                      <a:spLocks/>
                    </p:cNvSpPr>
                    <p:nvPr/>
                  </p:nvSpPr>
                  <p:spPr bwMode="auto">
                    <a:xfrm>
                      <a:off x="2472" y="1581"/>
                      <a:ext cx="644" cy="62"/>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4" name="Rectangle 2910"/>
                    <p:cNvSpPr>
                      <a:spLocks noChangeArrowheads="1"/>
                    </p:cNvSpPr>
                    <p:nvPr/>
                  </p:nvSpPr>
                  <p:spPr bwMode="auto">
                    <a:xfrm>
                      <a:off x="2472" y="1583"/>
                      <a:ext cx="1" cy="4"/>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85" name="Freeform 2911"/>
                    <p:cNvSpPr>
                      <a:spLocks/>
                    </p:cNvSpPr>
                    <p:nvPr/>
                  </p:nvSpPr>
                  <p:spPr bwMode="auto">
                    <a:xfrm>
                      <a:off x="3896" y="1623"/>
                      <a:ext cx="4" cy="6"/>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6" name="Freeform 2912"/>
                    <p:cNvSpPr>
                      <a:spLocks/>
                    </p:cNvSpPr>
                    <p:nvPr/>
                  </p:nvSpPr>
                  <p:spPr bwMode="auto">
                    <a:xfrm>
                      <a:off x="3440" y="1043"/>
                      <a:ext cx="6" cy="6"/>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7" name="Freeform 2913"/>
                    <p:cNvSpPr>
                      <a:spLocks/>
                    </p:cNvSpPr>
                    <p:nvPr/>
                  </p:nvSpPr>
                  <p:spPr bwMode="auto">
                    <a:xfrm>
                      <a:off x="3362" y="1049"/>
                      <a:ext cx="576" cy="1180"/>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88" name="Rectangle 2914"/>
                    <p:cNvSpPr>
                      <a:spLocks noChangeArrowheads="1"/>
                    </p:cNvSpPr>
                    <p:nvPr/>
                  </p:nvSpPr>
                  <p:spPr bwMode="auto">
                    <a:xfrm>
                      <a:off x="3556" y="1865"/>
                      <a:ext cx="2" cy="4"/>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89" name="Freeform 2915"/>
                    <p:cNvSpPr>
                      <a:spLocks/>
                    </p:cNvSpPr>
                    <p:nvPr/>
                  </p:nvSpPr>
                  <p:spPr bwMode="auto">
                    <a:xfrm>
                      <a:off x="3112" y="1457"/>
                      <a:ext cx="428" cy="24"/>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0" name="Freeform 2916"/>
                    <p:cNvSpPr>
                      <a:spLocks/>
                    </p:cNvSpPr>
                    <p:nvPr/>
                  </p:nvSpPr>
                  <p:spPr bwMode="auto">
                    <a:xfrm>
                      <a:off x="3104" y="1481"/>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1" name="Freeform 2917"/>
                    <p:cNvSpPr>
                      <a:spLocks/>
                    </p:cNvSpPr>
                    <p:nvPr/>
                  </p:nvSpPr>
                  <p:spPr bwMode="auto">
                    <a:xfrm>
                      <a:off x="3104" y="1473"/>
                      <a:ext cx="8" cy="1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2" name="Freeform 2918"/>
                    <p:cNvSpPr>
                      <a:spLocks/>
                    </p:cNvSpPr>
                    <p:nvPr/>
                  </p:nvSpPr>
                  <p:spPr bwMode="auto">
                    <a:xfrm>
                      <a:off x="2474" y="1229"/>
                      <a:ext cx="612" cy="6"/>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3" name="Rectangle 2919"/>
                    <p:cNvSpPr>
                      <a:spLocks noChangeArrowheads="1"/>
                    </p:cNvSpPr>
                    <p:nvPr/>
                  </p:nvSpPr>
                  <p:spPr bwMode="auto">
                    <a:xfrm>
                      <a:off x="2472" y="1231"/>
                      <a:ext cx="2" cy="4"/>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94" name="Freeform 2920"/>
                    <p:cNvSpPr>
                      <a:spLocks/>
                    </p:cNvSpPr>
                    <p:nvPr/>
                  </p:nvSpPr>
                  <p:spPr bwMode="auto">
                    <a:xfrm>
                      <a:off x="3808" y="1181"/>
                      <a:ext cx="14" cy="4"/>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5" name="Freeform 2921"/>
                    <p:cNvSpPr>
                      <a:spLocks/>
                    </p:cNvSpPr>
                    <p:nvPr/>
                  </p:nvSpPr>
                  <p:spPr bwMode="auto">
                    <a:xfrm>
                      <a:off x="3540" y="1063"/>
                      <a:ext cx="272" cy="12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6" name="Freeform 2922"/>
                    <p:cNvSpPr>
                      <a:spLocks/>
                    </p:cNvSpPr>
                    <p:nvPr/>
                  </p:nvSpPr>
                  <p:spPr bwMode="auto">
                    <a:xfrm>
                      <a:off x="3232" y="1939"/>
                      <a:ext cx="142" cy="76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7" name="Freeform 2923"/>
                    <p:cNvSpPr>
                      <a:spLocks/>
                    </p:cNvSpPr>
                    <p:nvPr/>
                  </p:nvSpPr>
                  <p:spPr bwMode="auto">
                    <a:xfrm>
                      <a:off x="3364" y="2697"/>
                      <a:ext cx="10" cy="8"/>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8" name="Freeform 2924"/>
                    <p:cNvSpPr>
                      <a:spLocks/>
                    </p:cNvSpPr>
                    <p:nvPr/>
                  </p:nvSpPr>
                  <p:spPr bwMode="auto">
                    <a:xfrm>
                      <a:off x="3328" y="2283"/>
                      <a:ext cx="6" cy="6"/>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99" name="Freeform 2925"/>
                    <p:cNvSpPr>
                      <a:spLocks/>
                    </p:cNvSpPr>
                    <p:nvPr/>
                  </p:nvSpPr>
                  <p:spPr bwMode="auto">
                    <a:xfrm>
                      <a:off x="3226" y="1939"/>
                      <a:ext cx="8" cy="6"/>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0" name="Freeform 2926"/>
                    <p:cNvSpPr>
                      <a:spLocks/>
                    </p:cNvSpPr>
                    <p:nvPr/>
                  </p:nvSpPr>
                  <p:spPr bwMode="auto">
                    <a:xfrm>
                      <a:off x="5076" y="1971"/>
                      <a:ext cx="4" cy="4"/>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1" name="Freeform 2927"/>
                    <p:cNvSpPr>
                      <a:spLocks/>
                    </p:cNvSpPr>
                    <p:nvPr/>
                  </p:nvSpPr>
                  <p:spPr bwMode="auto">
                    <a:xfrm>
                      <a:off x="3342" y="1971"/>
                      <a:ext cx="1736" cy="412"/>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2" name="Freeform 2928"/>
                    <p:cNvSpPr>
                      <a:spLocks/>
                    </p:cNvSpPr>
                    <p:nvPr/>
                  </p:nvSpPr>
                  <p:spPr bwMode="auto">
                    <a:xfrm>
                      <a:off x="4528" y="2143"/>
                      <a:ext cx="6" cy="4"/>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3" name="Freeform 2929"/>
                    <p:cNvSpPr>
                      <a:spLocks/>
                    </p:cNvSpPr>
                    <p:nvPr/>
                  </p:nvSpPr>
                  <p:spPr bwMode="auto">
                    <a:xfrm>
                      <a:off x="4356" y="2173"/>
                      <a:ext cx="10" cy="8"/>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4" name="Rectangle 2930"/>
                    <p:cNvSpPr>
                      <a:spLocks noChangeArrowheads="1"/>
                    </p:cNvSpPr>
                    <p:nvPr/>
                  </p:nvSpPr>
                  <p:spPr bwMode="auto">
                    <a:xfrm>
                      <a:off x="3338" y="2339"/>
                      <a:ext cx="4" cy="4"/>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05" name="Freeform 2931"/>
                    <p:cNvSpPr>
                      <a:spLocks/>
                    </p:cNvSpPr>
                    <p:nvPr/>
                  </p:nvSpPr>
                  <p:spPr bwMode="auto">
                    <a:xfrm>
                      <a:off x="4880" y="2389"/>
                      <a:ext cx="4" cy="6"/>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6" name="Freeform 2932"/>
                    <p:cNvSpPr>
                      <a:spLocks/>
                    </p:cNvSpPr>
                    <p:nvPr/>
                  </p:nvSpPr>
                  <p:spPr bwMode="auto">
                    <a:xfrm>
                      <a:off x="3904" y="3041"/>
                      <a:ext cx="6" cy="4"/>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7" name="Freeform 2933"/>
                    <p:cNvSpPr>
                      <a:spLocks/>
                    </p:cNvSpPr>
                    <p:nvPr/>
                  </p:nvSpPr>
                  <p:spPr bwMode="auto">
                    <a:xfrm>
                      <a:off x="3418" y="2285"/>
                      <a:ext cx="1464" cy="75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08" name="Rectangle 2934"/>
                    <p:cNvSpPr>
                      <a:spLocks noChangeArrowheads="1"/>
                    </p:cNvSpPr>
                    <p:nvPr/>
                  </p:nvSpPr>
                  <p:spPr bwMode="auto">
                    <a:xfrm>
                      <a:off x="3410" y="2759"/>
                      <a:ext cx="1" cy="1"/>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09" name="Freeform 2935"/>
                    <p:cNvSpPr>
                      <a:spLocks/>
                    </p:cNvSpPr>
                    <p:nvPr/>
                  </p:nvSpPr>
                  <p:spPr bwMode="auto">
                    <a:xfrm>
                      <a:off x="4318" y="2393"/>
                      <a:ext cx="6" cy="4"/>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0" name="Freeform 2936"/>
                    <p:cNvSpPr>
                      <a:spLocks/>
                    </p:cNvSpPr>
                    <p:nvPr/>
                  </p:nvSpPr>
                  <p:spPr bwMode="auto">
                    <a:xfrm>
                      <a:off x="3410" y="2755"/>
                      <a:ext cx="8" cy="4"/>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1" name="Rectangle 2937"/>
                    <p:cNvSpPr>
                      <a:spLocks noChangeArrowheads="1"/>
                    </p:cNvSpPr>
                    <p:nvPr/>
                  </p:nvSpPr>
                  <p:spPr bwMode="auto">
                    <a:xfrm>
                      <a:off x="3792" y="2375"/>
                      <a:ext cx="4" cy="2"/>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12" name="Freeform 2938"/>
                    <p:cNvSpPr>
                      <a:spLocks/>
                    </p:cNvSpPr>
                    <p:nvPr/>
                  </p:nvSpPr>
                  <p:spPr bwMode="auto">
                    <a:xfrm>
                      <a:off x="4106" y="2997"/>
                      <a:ext cx="6" cy="4"/>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3" name="Freeform 2939"/>
                    <p:cNvSpPr>
                      <a:spLocks/>
                    </p:cNvSpPr>
                    <p:nvPr/>
                  </p:nvSpPr>
                  <p:spPr bwMode="auto">
                    <a:xfrm>
                      <a:off x="4062" y="2417"/>
                      <a:ext cx="668" cy="5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4" name="Freeform 2940"/>
                    <p:cNvSpPr>
                      <a:spLocks/>
                    </p:cNvSpPr>
                    <p:nvPr/>
                  </p:nvSpPr>
                  <p:spPr bwMode="auto">
                    <a:xfrm>
                      <a:off x="4198" y="2415"/>
                      <a:ext cx="6" cy="4"/>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5" name="Freeform 2941"/>
                    <p:cNvSpPr>
                      <a:spLocks/>
                    </p:cNvSpPr>
                    <p:nvPr/>
                  </p:nvSpPr>
                  <p:spPr bwMode="auto">
                    <a:xfrm>
                      <a:off x="4750" y="2669"/>
                      <a:ext cx="4" cy="6"/>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6" name="Freeform 2942"/>
                    <p:cNvSpPr>
                      <a:spLocks/>
                    </p:cNvSpPr>
                    <p:nvPr/>
                  </p:nvSpPr>
                  <p:spPr bwMode="auto">
                    <a:xfrm>
                      <a:off x="4436" y="2359"/>
                      <a:ext cx="316" cy="312"/>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7" name="Freeform 2943"/>
                    <p:cNvSpPr>
                      <a:spLocks/>
                    </p:cNvSpPr>
                    <p:nvPr/>
                  </p:nvSpPr>
                  <p:spPr bwMode="auto">
                    <a:xfrm>
                      <a:off x="4258" y="1551"/>
                      <a:ext cx="12" cy="4"/>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8" name="Freeform 2944"/>
                    <p:cNvSpPr>
                      <a:spLocks/>
                    </p:cNvSpPr>
                    <p:nvPr/>
                  </p:nvSpPr>
                  <p:spPr bwMode="auto">
                    <a:xfrm>
                      <a:off x="3924" y="1599"/>
                      <a:ext cx="8" cy="6"/>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19" name="Freeform 2945"/>
                    <p:cNvSpPr>
                      <a:spLocks/>
                    </p:cNvSpPr>
                    <p:nvPr/>
                  </p:nvSpPr>
                  <p:spPr bwMode="auto">
                    <a:xfrm>
                      <a:off x="3926" y="1553"/>
                      <a:ext cx="338" cy="342"/>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0" name="Freeform 2946"/>
                    <p:cNvSpPr>
                      <a:spLocks/>
                    </p:cNvSpPr>
                    <p:nvPr/>
                  </p:nvSpPr>
                  <p:spPr bwMode="auto">
                    <a:xfrm>
                      <a:off x="3914" y="1897"/>
                      <a:ext cx="278" cy="234"/>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1" name="Freeform 2947"/>
                    <p:cNvSpPr>
                      <a:spLocks/>
                    </p:cNvSpPr>
                    <p:nvPr/>
                  </p:nvSpPr>
                  <p:spPr bwMode="auto">
                    <a:xfrm>
                      <a:off x="4808" y="169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2" name="Freeform 2948"/>
                    <p:cNvSpPr>
                      <a:spLocks/>
                    </p:cNvSpPr>
                    <p:nvPr/>
                  </p:nvSpPr>
                  <p:spPr bwMode="auto">
                    <a:xfrm>
                      <a:off x="4184" y="1895"/>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3" name="Freeform 2949"/>
                    <p:cNvSpPr>
                      <a:spLocks/>
                    </p:cNvSpPr>
                    <p:nvPr/>
                  </p:nvSpPr>
                  <p:spPr bwMode="auto">
                    <a:xfrm>
                      <a:off x="4188" y="1469"/>
                      <a:ext cx="336" cy="534"/>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4" name="Freeform 2950"/>
                    <p:cNvSpPr>
                      <a:spLocks/>
                    </p:cNvSpPr>
                    <p:nvPr/>
                  </p:nvSpPr>
                  <p:spPr bwMode="auto">
                    <a:xfrm>
                      <a:off x="4478" y="1699"/>
                      <a:ext cx="330" cy="34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5" name="Freeform 2951"/>
                    <p:cNvSpPr>
                      <a:spLocks/>
                    </p:cNvSpPr>
                    <p:nvPr/>
                  </p:nvSpPr>
                  <p:spPr bwMode="auto">
                    <a:xfrm>
                      <a:off x="4474" y="2001"/>
                      <a:ext cx="4" cy="4"/>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6" name="Freeform 2952"/>
                    <p:cNvSpPr>
                      <a:spLocks/>
                    </p:cNvSpPr>
                    <p:nvPr/>
                  </p:nvSpPr>
                  <p:spPr bwMode="auto">
                    <a:xfrm>
                      <a:off x="4184" y="1893"/>
                      <a:ext cx="4" cy="6"/>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7" name="Freeform 2953"/>
                    <p:cNvSpPr>
                      <a:spLocks/>
                    </p:cNvSpPr>
                    <p:nvPr/>
                  </p:nvSpPr>
                  <p:spPr bwMode="auto">
                    <a:xfrm>
                      <a:off x="5064" y="1789"/>
                      <a:ext cx="4" cy="6"/>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8" name="Freeform 2954"/>
                    <p:cNvSpPr>
                      <a:spLocks/>
                    </p:cNvSpPr>
                    <p:nvPr/>
                  </p:nvSpPr>
                  <p:spPr bwMode="auto">
                    <a:xfrm>
                      <a:off x="4808" y="1697"/>
                      <a:ext cx="258" cy="11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29" name="Freeform 2955"/>
                    <p:cNvSpPr>
                      <a:spLocks/>
                    </p:cNvSpPr>
                    <p:nvPr/>
                  </p:nvSpPr>
                  <p:spPr bwMode="auto">
                    <a:xfrm>
                      <a:off x="4522" y="1673"/>
                      <a:ext cx="286" cy="72"/>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0" name="Freeform 2956"/>
                    <p:cNvSpPr>
                      <a:spLocks/>
                    </p:cNvSpPr>
                    <p:nvPr/>
                  </p:nvSpPr>
                  <p:spPr bwMode="auto">
                    <a:xfrm>
                      <a:off x="4806" y="1697"/>
                      <a:ext cx="4" cy="2"/>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1" name="Rectangle 2957"/>
                    <p:cNvSpPr>
                      <a:spLocks noChangeArrowheads="1"/>
                    </p:cNvSpPr>
                    <p:nvPr/>
                  </p:nvSpPr>
                  <p:spPr bwMode="auto">
                    <a:xfrm>
                      <a:off x="4522" y="1677"/>
                      <a:ext cx="1" cy="2"/>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2" name="Freeform 2958"/>
                    <p:cNvSpPr>
                      <a:spLocks/>
                    </p:cNvSpPr>
                    <p:nvPr/>
                  </p:nvSpPr>
                  <p:spPr bwMode="auto">
                    <a:xfrm>
                      <a:off x="4516" y="1321"/>
                      <a:ext cx="490" cy="270"/>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3" name="Freeform 2959"/>
                    <p:cNvSpPr>
                      <a:spLocks/>
                    </p:cNvSpPr>
                    <p:nvPr/>
                  </p:nvSpPr>
                  <p:spPr bwMode="auto">
                    <a:xfrm>
                      <a:off x="4626" y="1587"/>
                      <a:ext cx="320" cy="11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4" name="Freeform 2960"/>
                    <p:cNvSpPr>
                      <a:spLocks/>
                    </p:cNvSpPr>
                    <p:nvPr/>
                  </p:nvSpPr>
                  <p:spPr bwMode="auto">
                    <a:xfrm>
                      <a:off x="4628" y="1697"/>
                      <a:ext cx="2" cy="2"/>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5" name="Rectangle 2961"/>
                    <p:cNvSpPr>
                      <a:spLocks noChangeArrowheads="1"/>
                    </p:cNvSpPr>
                    <p:nvPr/>
                  </p:nvSpPr>
                  <p:spPr bwMode="auto">
                    <a:xfrm>
                      <a:off x="5072" y="1723"/>
                      <a:ext cx="2" cy="2"/>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6" name="Rectangle 2962"/>
                    <p:cNvSpPr>
                      <a:spLocks noChangeArrowheads="1"/>
                    </p:cNvSpPr>
                    <p:nvPr/>
                  </p:nvSpPr>
                  <p:spPr bwMode="auto">
                    <a:xfrm>
                      <a:off x="4944" y="1587"/>
                      <a:ext cx="1" cy="1"/>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37" name="Freeform 2963"/>
                    <p:cNvSpPr>
                      <a:spLocks/>
                    </p:cNvSpPr>
                    <p:nvPr/>
                  </p:nvSpPr>
                  <p:spPr bwMode="auto">
                    <a:xfrm>
                      <a:off x="4946" y="1591"/>
                      <a:ext cx="126" cy="1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8" name="Freeform 2964"/>
                    <p:cNvSpPr>
                      <a:spLocks/>
                    </p:cNvSpPr>
                    <p:nvPr/>
                  </p:nvSpPr>
                  <p:spPr bwMode="auto">
                    <a:xfrm>
                      <a:off x="4944" y="1587"/>
                      <a:ext cx="2" cy="4"/>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39" name="Freeform 2965"/>
                    <p:cNvSpPr>
                      <a:spLocks/>
                    </p:cNvSpPr>
                    <p:nvPr/>
                  </p:nvSpPr>
                  <p:spPr bwMode="auto">
                    <a:xfrm>
                      <a:off x="5280" y="1225"/>
                      <a:ext cx="2" cy="4"/>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0" name="Freeform 2966"/>
                    <p:cNvSpPr>
                      <a:spLocks/>
                    </p:cNvSpPr>
                    <p:nvPr/>
                  </p:nvSpPr>
                  <p:spPr bwMode="auto">
                    <a:xfrm>
                      <a:off x="5218" y="1341"/>
                      <a:ext cx="4" cy="6"/>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1" name="Freeform 296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2" name="Freeform 2968"/>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3" name="Freeform 2969"/>
                    <p:cNvSpPr>
                      <a:spLocks/>
                    </p:cNvSpPr>
                    <p:nvPr/>
                  </p:nvSpPr>
                  <p:spPr bwMode="auto">
                    <a:xfrm>
                      <a:off x="5190" y="1183"/>
                      <a:ext cx="90" cy="162"/>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pFill/>
                    <a:ln w="4">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4" name="Rectangle 2970"/>
                    <p:cNvSpPr>
                      <a:spLocks noChangeArrowheads="1"/>
                    </p:cNvSpPr>
                    <p:nvPr/>
                  </p:nvSpPr>
                  <p:spPr bwMode="auto">
                    <a:xfrm>
                      <a:off x="5220" y="1347"/>
                      <a:ext cx="1" cy="1"/>
                    </a:xfrm>
                    <a:prstGeom prst="rect">
                      <a:avLst/>
                    </a:prstGeom>
                    <a:grpFill/>
                    <a:ln w="6350">
                      <a:solidFill>
                        <a:srgbClr val="1B7203"/>
                      </a:solidFill>
                      <a:prstDash val="solid"/>
                      <a:miter lim="800000"/>
                      <a:headEnd/>
                      <a:tailEnd/>
                    </a:ln>
                  </p:spPr>
                  <p:txBody>
                    <a:bodyPr/>
                    <a:lstStyle/>
                    <a:p>
                      <a:pPr>
                        <a:defRPr/>
                      </a:pPr>
                      <a:endParaRPr lang="da-DK">
                        <a:solidFill>
                          <a:schemeClr val="tx2"/>
                        </a:solidFill>
                        <a:ea typeface="ＭＳ Ｐゴシック" pitchFamily="-97" charset="-128"/>
                      </a:endParaRPr>
                    </a:p>
                  </p:txBody>
                </p:sp>
                <p:sp>
                  <p:nvSpPr>
                    <p:cNvPr id="145" name="Freeform 2971"/>
                    <p:cNvSpPr>
                      <a:spLocks/>
                    </p:cNvSpPr>
                    <p:nvPr/>
                  </p:nvSpPr>
                  <p:spPr bwMode="auto">
                    <a:xfrm>
                      <a:off x="5086" y="815"/>
                      <a:ext cx="166" cy="24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pFill/>
                    <a:ln w="4">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6" name="Freeform 2972"/>
                    <p:cNvSpPr>
                      <a:spLocks/>
                    </p:cNvSpPr>
                    <p:nvPr/>
                  </p:nvSpPr>
                  <p:spPr bwMode="auto">
                    <a:xfrm>
                      <a:off x="1412" y="711"/>
                      <a:ext cx="64" cy="342"/>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47" name="Freeform 2973"/>
                    <p:cNvSpPr>
                      <a:spLocks/>
                    </p:cNvSpPr>
                    <p:nvPr/>
                  </p:nvSpPr>
                  <p:spPr bwMode="auto">
                    <a:xfrm>
                      <a:off x="760" y="923"/>
                      <a:ext cx="682" cy="65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grpFill/>
                    <a:ln w="6350">
                      <a:solidFill>
                        <a:srgbClr val="1B7203"/>
                      </a:solidFill>
                      <a:prstDash val="solid"/>
                      <a:round/>
                      <a:headEnd/>
                      <a:tailEnd/>
                    </a:ln>
                  </p:spPr>
                  <p:txBody>
                    <a:bodyPr/>
                    <a:lstStyle/>
                    <a:p>
                      <a:pPr>
                        <a:defRPr/>
                      </a:pPr>
                      <a:endParaRPr lang="da-DK" dirty="0">
                        <a:solidFill>
                          <a:schemeClr val="tx2"/>
                        </a:solidFill>
                        <a:ea typeface="ＭＳ Ｐゴシック" pitchFamily="-97" charset="-128"/>
                      </a:endParaRPr>
                    </a:p>
                  </p:txBody>
                </p:sp>
                <p:sp>
                  <p:nvSpPr>
                    <p:cNvPr id="148" name="Freeform 2974"/>
                    <p:cNvSpPr>
                      <a:spLocks/>
                    </p:cNvSpPr>
                    <p:nvPr/>
                  </p:nvSpPr>
                  <p:spPr bwMode="auto">
                    <a:xfrm>
                      <a:off x="888" y="593"/>
                      <a:ext cx="588" cy="486"/>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pattFill prst="pct75">
                      <a:fgClr>
                        <a:schemeClr val="accent5">
                          <a:lumMod val="75000"/>
                        </a:schemeClr>
                      </a:fgClr>
                      <a:bgClr>
                        <a:schemeClr val="accent2">
                          <a:lumMod val="75000"/>
                        </a:schemeClr>
                      </a:bgClr>
                    </a:pattFill>
                    <a:ln w="6350">
                      <a:solidFill>
                        <a:srgbClr val="1B7203"/>
                      </a:solidFill>
                      <a:prstDash val="solid"/>
                      <a:round/>
                      <a:headEnd/>
                      <a:tailEnd/>
                    </a:ln>
                    <a:effectLst>
                      <a:glow rad="228600">
                        <a:schemeClr val="accent4">
                          <a:satMod val="175000"/>
                          <a:alpha val="40000"/>
                        </a:schemeClr>
                      </a:glow>
                    </a:effectLst>
                  </p:spPr>
                  <p:txBody>
                    <a:bodyPr/>
                    <a:lstStyle/>
                    <a:p>
                      <a:pPr>
                        <a:defRPr/>
                      </a:pPr>
                      <a:endParaRPr lang="da-DK">
                        <a:solidFill>
                          <a:schemeClr val="tx2"/>
                        </a:solidFill>
                        <a:ea typeface="ＭＳ Ｐゴシック" pitchFamily="-97" charset="-128"/>
                      </a:endParaRPr>
                    </a:p>
                  </p:txBody>
                </p:sp>
                <p:sp>
                  <p:nvSpPr>
                    <p:cNvPr id="149" name="Freeform 2975"/>
                    <p:cNvSpPr>
                      <a:spLocks/>
                    </p:cNvSpPr>
                    <p:nvPr/>
                  </p:nvSpPr>
                  <p:spPr bwMode="auto">
                    <a:xfrm>
                      <a:off x="1412" y="1053"/>
                      <a:ext cx="8" cy="26"/>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0" name="Freeform 2979"/>
                    <p:cNvSpPr>
                      <a:spLocks/>
                    </p:cNvSpPr>
                    <p:nvPr/>
                  </p:nvSpPr>
                  <p:spPr bwMode="auto">
                    <a:xfrm>
                      <a:off x="1594" y="1057"/>
                      <a:ext cx="182" cy="2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1" name="Freeform 2980"/>
                    <p:cNvSpPr>
                      <a:spLocks/>
                    </p:cNvSpPr>
                    <p:nvPr/>
                  </p:nvSpPr>
                  <p:spPr bwMode="auto">
                    <a:xfrm>
                      <a:off x="1706" y="1329"/>
                      <a:ext cx="130" cy="24"/>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2" name="Freeform 2981"/>
                    <p:cNvSpPr>
                      <a:spLocks/>
                    </p:cNvSpPr>
                    <p:nvPr/>
                  </p:nvSpPr>
                  <p:spPr bwMode="auto">
                    <a:xfrm>
                      <a:off x="1868" y="875"/>
                      <a:ext cx="606" cy="47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3" name="Freeform 2982"/>
                    <p:cNvSpPr>
                      <a:spLocks/>
                    </p:cNvSpPr>
                    <p:nvPr/>
                  </p:nvSpPr>
                  <p:spPr bwMode="auto">
                    <a:xfrm>
                      <a:off x="2472" y="875"/>
                      <a:ext cx="614" cy="46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4" name="Freeform 2983"/>
                    <p:cNvSpPr>
                      <a:spLocks/>
                    </p:cNvSpPr>
                    <p:nvPr/>
                  </p:nvSpPr>
                  <p:spPr bwMode="auto">
                    <a:xfrm>
                      <a:off x="1804" y="1325"/>
                      <a:ext cx="62" cy="42"/>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5" name="Freeform 2984"/>
                    <p:cNvSpPr>
                      <a:spLocks/>
                    </p:cNvSpPr>
                    <p:nvPr/>
                  </p:nvSpPr>
                  <p:spPr bwMode="auto">
                    <a:xfrm>
                      <a:off x="1866" y="1351"/>
                      <a:ext cx="2" cy="1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6" name="Freeform 2985"/>
                    <p:cNvSpPr>
                      <a:spLocks/>
                    </p:cNvSpPr>
                    <p:nvPr/>
                  </p:nvSpPr>
                  <p:spPr bwMode="auto">
                    <a:xfrm>
                      <a:off x="1776" y="1335"/>
                      <a:ext cx="28" cy="6"/>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7" name="Freeform 2986"/>
                    <p:cNvSpPr>
                      <a:spLocks/>
                    </p:cNvSpPr>
                    <p:nvPr/>
                  </p:nvSpPr>
                  <p:spPr bwMode="auto">
                    <a:xfrm>
                      <a:off x="1340" y="709"/>
                      <a:ext cx="524" cy="96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8" name="Freeform 2987"/>
                    <p:cNvSpPr>
                      <a:spLocks/>
                    </p:cNvSpPr>
                    <p:nvPr/>
                  </p:nvSpPr>
                  <p:spPr bwMode="auto">
                    <a:xfrm>
                      <a:off x="3108" y="1621"/>
                      <a:ext cx="118" cy="31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59" name="Freeform 2988"/>
                    <p:cNvSpPr>
                      <a:spLocks/>
                    </p:cNvSpPr>
                    <p:nvPr/>
                  </p:nvSpPr>
                  <p:spPr bwMode="auto">
                    <a:xfrm>
                      <a:off x="3098" y="1295"/>
                      <a:ext cx="10" cy="326"/>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0" name="Freeform 2989"/>
                    <p:cNvSpPr>
                      <a:spLocks/>
                    </p:cNvSpPr>
                    <p:nvPr/>
                  </p:nvSpPr>
                  <p:spPr bwMode="auto">
                    <a:xfrm>
                      <a:off x="2468" y="877"/>
                      <a:ext cx="648" cy="97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1" name="Freeform 2990"/>
                    <p:cNvSpPr>
                      <a:spLocks/>
                    </p:cNvSpPr>
                    <p:nvPr/>
                  </p:nvSpPr>
                  <p:spPr bwMode="auto">
                    <a:xfrm>
                      <a:off x="2632" y="1939"/>
                      <a:ext cx="602" cy="8"/>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2" name="Freeform 2991"/>
                    <p:cNvSpPr>
                      <a:spLocks/>
                    </p:cNvSpPr>
                    <p:nvPr/>
                  </p:nvSpPr>
                  <p:spPr bwMode="auto">
                    <a:xfrm>
                      <a:off x="3014" y="847"/>
                      <a:ext cx="74" cy="37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3" name="Freeform 2992"/>
                    <p:cNvSpPr>
                      <a:spLocks/>
                    </p:cNvSpPr>
                    <p:nvPr/>
                  </p:nvSpPr>
                  <p:spPr bwMode="auto">
                    <a:xfrm>
                      <a:off x="1529" y="729"/>
                      <a:ext cx="944" cy="628"/>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4" name="Freeform 2993"/>
                    <p:cNvSpPr>
                      <a:spLocks/>
                    </p:cNvSpPr>
                    <p:nvPr/>
                  </p:nvSpPr>
                  <p:spPr bwMode="auto">
                    <a:xfrm>
                      <a:off x="2946" y="1581"/>
                      <a:ext cx="168" cy="56"/>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5" name="Freeform 2994"/>
                    <p:cNvSpPr>
                      <a:spLocks/>
                    </p:cNvSpPr>
                    <p:nvPr/>
                  </p:nvSpPr>
                  <p:spPr bwMode="auto">
                    <a:xfrm>
                      <a:off x="2474" y="843"/>
                      <a:ext cx="614" cy="388"/>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6" name="Freeform 2995"/>
                    <p:cNvSpPr>
                      <a:spLocks/>
                    </p:cNvSpPr>
                    <p:nvPr/>
                  </p:nvSpPr>
                  <p:spPr bwMode="auto">
                    <a:xfrm>
                      <a:off x="2468" y="1585"/>
                      <a:ext cx="758" cy="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7" name="Freeform 2996"/>
                    <p:cNvSpPr>
                      <a:spLocks/>
                    </p:cNvSpPr>
                    <p:nvPr/>
                  </p:nvSpPr>
                  <p:spPr bwMode="auto">
                    <a:xfrm>
                      <a:off x="2472" y="1231"/>
                      <a:ext cx="642" cy="40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8" name="Freeform 2997"/>
                    <p:cNvSpPr>
                      <a:spLocks/>
                    </p:cNvSpPr>
                    <p:nvPr/>
                  </p:nvSpPr>
                  <p:spPr bwMode="auto">
                    <a:xfrm>
                      <a:off x="3112" y="1457"/>
                      <a:ext cx="524" cy="41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69" name="Freeform 2998"/>
                    <p:cNvSpPr>
                      <a:spLocks/>
                    </p:cNvSpPr>
                    <p:nvPr/>
                  </p:nvSpPr>
                  <p:spPr bwMode="auto">
                    <a:xfrm>
                      <a:off x="3016" y="835"/>
                      <a:ext cx="586" cy="638"/>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0" name="Freeform 2999"/>
                    <p:cNvSpPr>
                      <a:spLocks/>
                    </p:cNvSpPr>
                    <p:nvPr/>
                  </p:nvSpPr>
                  <p:spPr bwMode="auto">
                    <a:xfrm>
                      <a:off x="3686" y="2005"/>
                      <a:ext cx="82" cy="13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1" name="Freeform 3000"/>
                    <p:cNvSpPr>
                      <a:spLocks/>
                    </p:cNvSpPr>
                    <p:nvPr/>
                  </p:nvSpPr>
                  <p:spPr bwMode="auto">
                    <a:xfrm>
                      <a:off x="3686" y="2083"/>
                      <a:ext cx="234" cy="14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2" name="Freeform 3001"/>
                    <p:cNvSpPr>
                      <a:spLocks/>
                    </p:cNvSpPr>
                    <p:nvPr/>
                  </p:nvSpPr>
                  <p:spPr bwMode="auto">
                    <a:xfrm>
                      <a:off x="3908" y="1991"/>
                      <a:ext cx="28" cy="164"/>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3" name="Freeform 3003"/>
                    <p:cNvSpPr>
                      <a:spLocks/>
                    </p:cNvSpPr>
                    <p:nvPr/>
                  </p:nvSpPr>
                  <p:spPr bwMode="auto">
                    <a:xfrm>
                      <a:off x="3920" y="2063"/>
                      <a:ext cx="4" cy="2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4" name="Freeform 3004"/>
                    <p:cNvSpPr>
                      <a:spLocks/>
                    </p:cNvSpPr>
                    <p:nvPr/>
                  </p:nvSpPr>
                  <p:spPr bwMode="auto">
                    <a:xfrm>
                      <a:off x="3968" y="2043"/>
                      <a:ext cx="104" cy="6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5" name="Freeform 3005"/>
                    <p:cNvSpPr>
                      <a:spLocks/>
                    </p:cNvSpPr>
                    <p:nvPr/>
                  </p:nvSpPr>
                  <p:spPr bwMode="auto">
                    <a:xfrm>
                      <a:off x="4100" y="1909"/>
                      <a:ext cx="88" cy="1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6" name="Freeform 3006"/>
                    <p:cNvSpPr>
                      <a:spLocks/>
                    </p:cNvSpPr>
                    <p:nvPr/>
                  </p:nvSpPr>
                  <p:spPr bwMode="auto">
                    <a:xfrm>
                      <a:off x="3914" y="2083"/>
                      <a:ext cx="78" cy="4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7" name="Freeform 3007"/>
                    <p:cNvSpPr>
                      <a:spLocks/>
                    </p:cNvSpPr>
                    <p:nvPr/>
                  </p:nvSpPr>
                  <p:spPr bwMode="auto">
                    <a:xfrm>
                      <a:off x="3992" y="1951"/>
                      <a:ext cx="160" cy="152"/>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8" name="Freeform 3008"/>
                    <p:cNvSpPr>
                      <a:spLocks/>
                    </p:cNvSpPr>
                    <p:nvPr/>
                  </p:nvSpPr>
                  <p:spPr bwMode="auto">
                    <a:xfrm>
                      <a:off x="4184" y="1895"/>
                      <a:ext cx="4" cy="14"/>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79" name="Freeform 3010"/>
                    <p:cNvSpPr>
                      <a:spLocks/>
                    </p:cNvSpPr>
                    <p:nvPr/>
                  </p:nvSpPr>
                  <p:spPr bwMode="auto">
                    <a:xfrm>
                      <a:off x="3900" y="1599"/>
                      <a:ext cx="288" cy="52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0" name="Freeform 3011"/>
                    <p:cNvSpPr>
                      <a:spLocks/>
                    </p:cNvSpPr>
                    <p:nvPr/>
                  </p:nvSpPr>
                  <p:spPr bwMode="auto">
                    <a:xfrm>
                      <a:off x="3970" y="2457"/>
                      <a:ext cx="32" cy="350"/>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1" name="Freeform 3012"/>
                    <p:cNvSpPr>
                      <a:spLocks/>
                    </p:cNvSpPr>
                    <p:nvPr/>
                  </p:nvSpPr>
                  <p:spPr bwMode="auto">
                    <a:xfrm>
                      <a:off x="3692" y="2455"/>
                      <a:ext cx="328" cy="586"/>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2" name="Freeform 3013"/>
                    <p:cNvSpPr>
                      <a:spLocks/>
                    </p:cNvSpPr>
                    <p:nvPr/>
                  </p:nvSpPr>
                  <p:spPr bwMode="auto">
                    <a:xfrm>
                      <a:off x="4002" y="2807"/>
                      <a:ext cx="20" cy="208"/>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3" name="Freeform 3014"/>
                    <p:cNvSpPr>
                      <a:spLocks/>
                    </p:cNvSpPr>
                    <p:nvPr/>
                  </p:nvSpPr>
                  <p:spPr bwMode="auto">
                    <a:xfrm>
                      <a:off x="3972" y="2419"/>
                      <a:ext cx="368" cy="596"/>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4" name="Freeform 3015"/>
                    <p:cNvSpPr>
                      <a:spLocks/>
                    </p:cNvSpPr>
                    <p:nvPr/>
                  </p:nvSpPr>
                  <p:spPr bwMode="auto">
                    <a:xfrm>
                      <a:off x="4436" y="2409"/>
                      <a:ext cx="54" cy="38"/>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5" name="Freeform 3016"/>
                    <p:cNvSpPr>
                      <a:spLocks/>
                    </p:cNvSpPr>
                    <p:nvPr/>
                  </p:nvSpPr>
                  <p:spPr bwMode="auto">
                    <a:xfrm>
                      <a:off x="4436" y="2373"/>
                      <a:ext cx="54" cy="42"/>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6" name="Freeform 3017"/>
                    <p:cNvSpPr>
                      <a:spLocks/>
                    </p:cNvSpPr>
                    <p:nvPr/>
                  </p:nvSpPr>
                  <p:spPr bwMode="auto">
                    <a:xfrm>
                      <a:off x="4488" y="2409"/>
                      <a:ext cx="264" cy="260"/>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7" name="Freeform 3018"/>
                    <p:cNvSpPr>
                      <a:spLocks/>
                    </p:cNvSpPr>
                    <p:nvPr/>
                  </p:nvSpPr>
                  <p:spPr bwMode="auto">
                    <a:xfrm>
                      <a:off x="4436" y="2359"/>
                      <a:ext cx="28" cy="56"/>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8" name="Freeform 3019"/>
                    <p:cNvSpPr>
                      <a:spLocks/>
                    </p:cNvSpPr>
                    <p:nvPr/>
                  </p:nvSpPr>
                  <p:spPr bwMode="auto">
                    <a:xfrm>
                      <a:off x="4442" y="2291"/>
                      <a:ext cx="438" cy="37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89" name="Freeform 3020"/>
                    <p:cNvSpPr>
                      <a:spLocks/>
                    </p:cNvSpPr>
                    <p:nvPr/>
                  </p:nvSpPr>
                  <p:spPr bwMode="auto">
                    <a:xfrm>
                      <a:off x="4346" y="2849"/>
                      <a:ext cx="320" cy="84"/>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0" name="Freeform 3021"/>
                    <p:cNvSpPr>
                      <a:spLocks/>
                    </p:cNvSpPr>
                    <p:nvPr/>
                  </p:nvSpPr>
                  <p:spPr bwMode="auto">
                    <a:xfrm>
                      <a:off x="4660" y="2847"/>
                      <a:ext cx="70" cy="4"/>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1" name="Freeform 3022"/>
                    <p:cNvSpPr>
                      <a:spLocks/>
                    </p:cNvSpPr>
                    <p:nvPr/>
                  </p:nvSpPr>
                  <p:spPr bwMode="auto">
                    <a:xfrm>
                      <a:off x="4660" y="2849"/>
                      <a:ext cx="70" cy="56"/>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2" name="Freeform 3023"/>
                    <p:cNvSpPr>
                      <a:spLocks/>
                    </p:cNvSpPr>
                    <p:nvPr/>
                  </p:nvSpPr>
                  <p:spPr bwMode="auto">
                    <a:xfrm>
                      <a:off x="4340" y="2891"/>
                      <a:ext cx="24" cy="42"/>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3" name="Freeform 3024"/>
                    <p:cNvSpPr>
                      <a:spLocks/>
                    </p:cNvSpPr>
                    <p:nvPr/>
                  </p:nvSpPr>
                  <p:spPr bwMode="auto">
                    <a:xfrm>
                      <a:off x="4066" y="2911"/>
                      <a:ext cx="44" cy="8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4" name="Freeform 3025"/>
                    <p:cNvSpPr>
                      <a:spLocks/>
                    </p:cNvSpPr>
                    <p:nvPr/>
                  </p:nvSpPr>
                  <p:spPr bwMode="auto">
                    <a:xfrm>
                      <a:off x="4204" y="2357"/>
                      <a:ext cx="546" cy="57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5" name="Freeform 3026"/>
                    <p:cNvSpPr>
                      <a:spLocks/>
                    </p:cNvSpPr>
                    <p:nvPr/>
                  </p:nvSpPr>
                  <p:spPr bwMode="auto">
                    <a:xfrm>
                      <a:off x="4066" y="2851"/>
                      <a:ext cx="926" cy="6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6" name="Freeform 3027"/>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7" name="Freeform 3028"/>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8" name="Freeform 3029"/>
                    <p:cNvSpPr>
                      <a:spLocks/>
                    </p:cNvSpPr>
                    <p:nvPr/>
                  </p:nvSpPr>
                  <p:spPr bwMode="auto">
                    <a:xfrm>
                      <a:off x="4448" y="1469"/>
                      <a:ext cx="76" cy="202"/>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199" name="Freeform 3030"/>
                    <p:cNvSpPr>
                      <a:spLocks/>
                    </p:cNvSpPr>
                    <p:nvPr/>
                  </p:nvSpPr>
                  <p:spPr bwMode="auto">
                    <a:xfrm>
                      <a:off x="4414" y="1681"/>
                      <a:ext cx="392" cy="354"/>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0" name="Freeform 3031"/>
                    <p:cNvSpPr>
                      <a:spLocks/>
                    </p:cNvSpPr>
                    <p:nvPr/>
                  </p:nvSpPr>
                  <p:spPr bwMode="auto">
                    <a:xfrm>
                      <a:off x="4414" y="1943"/>
                      <a:ext cx="6" cy="6"/>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1" name="Freeform 3032"/>
                    <p:cNvSpPr>
                      <a:spLocks/>
                    </p:cNvSpPr>
                    <p:nvPr/>
                  </p:nvSpPr>
                  <p:spPr bwMode="auto">
                    <a:xfrm>
                      <a:off x="4512" y="1679"/>
                      <a:ext cx="12" cy="78"/>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2" name="Freeform 3033"/>
                    <p:cNvSpPr>
                      <a:spLocks/>
                    </p:cNvSpPr>
                    <p:nvPr/>
                  </p:nvSpPr>
                  <p:spPr bwMode="auto">
                    <a:xfrm>
                      <a:off x="4420" y="1757"/>
                      <a:ext cx="92" cy="19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3" name="Freeform 3034"/>
                    <p:cNvSpPr>
                      <a:spLocks/>
                    </p:cNvSpPr>
                    <p:nvPr/>
                  </p:nvSpPr>
                  <p:spPr bwMode="auto">
                    <a:xfrm>
                      <a:off x="4522" y="1671"/>
                      <a:ext cx="2" cy="6"/>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4" name="Freeform 3035"/>
                    <p:cNvSpPr>
                      <a:spLocks/>
                    </p:cNvSpPr>
                    <p:nvPr/>
                  </p:nvSpPr>
                  <p:spPr bwMode="auto">
                    <a:xfrm>
                      <a:off x="4122" y="1471"/>
                      <a:ext cx="396" cy="468"/>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5" name="Freeform 3036"/>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6" name="Freeform 303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7" name="Freeform 3038"/>
                    <p:cNvSpPr>
                      <a:spLocks/>
                    </p:cNvSpPr>
                    <p:nvPr/>
                  </p:nvSpPr>
                  <p:spPr bwMode="auto">
                    <a:xfrm>
                      <a:off x="4534" y="1321"/>
                      <a:ext cx="472" cy="260"/>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8" name="Freeform 3039"/>
                    <p:cNvSpPr>
                      <a:spLocks/>
                    </p:cNvSpPr>
                    <p:nvPr/>
                  </p:nvSpPr>
                  <p:spPr bwMode="auto">
                    <a:xfrm>
                      <a:off x="4516" y="1325"/>
                      <a:ext cx="382" cy="120"/>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09" name="Freeform 3040"/>
                    <p:cNvSpPr>
                      <a:spLocks/>
                    </p:cNvSpPr>
                    <p:nvPr/>
                  </p:nvSpPr>
                  <p:spPr bwMode="auto">
                    <a:xfrm>
                      <a:off x="4946" y="1581"/>
                      <a:ext cx="126" cy="168"/>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0" name="Freeform 3041"/>
                    <p:cNvSpPr>
                      <a:spLocks/>
                    </p:cNvSpPr>
                    <p:nvPr/>
                  </p:nvSpPr>
                  <p:spPr bwMode="auto">
                    <a:xfrm>
                      <a:off x="4446" y="1325"/>
                      <a:ext cx="558" cy="39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1" name="Freeform 3042"/>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2" name="Freeform 3043"/>
                    <p:cNvSpPr>
                      <a:spLocks/>
                    </p:cNvSpPr>
                    <p:nvPr/>
                  </p:nvSpPr>
                  <p:spPr bwMode="auto">
                    <a:xfrm>
                      <a:off x="4982" y="1389"/>
                      <a:ext cx="74" cy="18"/>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3" name="Freeform 3044"/>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4" name="Freeform 3045"/>
                    <p:cNvSpPr>
                      <a:spLocks/>
                    </p:cNvSpPr>
                    <p:nvPr/>
                  </p:nvSpPr>
                  <p:spPr bwMode="auto">
                    <a:xfrm>
                      <a:off x="5056" y="1407"/>
                      <a:ext cx="50" cy="14"/>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5" name="Freeform 3046"/>
                    <p:cNvSpPr>
                      <a:spLocks/>
                    </p:cNvSpPr>
                    <p:nvPr/>
                  </p:nvSpPr>
                  <p:spPr bwMode="auto">
                    <a:xfrm>
                      <a:off x="4968" y="1387"/>
                      <a:ext cx="138" cy="268"/>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6" name="Freeform 3047"/>
                    <p:cNvSpPr>
                      <a:spLocks/>
                    </p:cNvSpPr>
                    <p:nvPr/>
                  </p:nvSpPr>
                  <p:spPr bwMode="auto">
                    <a:xfrm>
                      <a:off x="5054" y="1253"/>
                      <a:ext cx="12" cy="82"/>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7" name="Freeform 3048"/>
                    <p:cNvSpPr>
                      <a:spLocks/>
                    </p:cNvSpPr>
                    <p:nvPr/>
                  </p:nvSpPr>
                  <p:spPr bwMode="auto">
                    <a:xfrm>
                      <a:off x="4952" y="895"/>
                      <a:ext cx="102" cy="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8" name="Freeform 3049"/>
                    <p:cNvSpPr>
                      <a:spLocks/>
                    </p:cNvSpPr>
                    <p:nvPr/>
                  </p:nvSpPr>
                  <p:spPr bwMode="auto">
                    <a:xfrm>
                      <a:off x="4952" y="895"/>
                      <a:ext cx="8" cy="34"/>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19" name="Freeform 3050"/>
                    <p:cNvSpPr>
                      <a:spLocks/>
                    </p:cNvSpPr>
                    <p:nvPr/>
                  </p:nvSpPr>
                  <p:spPr bwMode="auto">
                    <a:xfrm>
                      <a:off x="5066" y="1335"/>
                      <a:ext cx="50" cy="54"/>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20" name="Freeform 3051"/>
                    <p:cNvSpPr>
                      <a:spLocks/>
                    </p:cNvSpPr>
                    <p:nvPr/>
                  </p:nvSpPr>
                  <p:spPr bwMode="auto">
                    <a:xfrm>
                      <a:off x="5060" y="1311"/>
                      <a:ext cx="52" cy="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grpSp>
              <p:sp>
                <p:nvSpPr>
                  <p:cNvPr id="26" name="Line 3080"/>
                  <p:cNvSpPr>
                    <a:spLocks noChangeShapeType="1"/>
                  </p:cNvSpPr>
                  <p:nvPr/>
                </p:nvSpPr>
                <p:spPr bwMode="auto">
                  <a:xfrm>
                    <a:off x="4360909" y="5385612"/>
                    <a:ext cx="1493" cy="1493"/>
                  </a:xfrm>
                  <a:prstGeom prst="line">
                    <a:avLst/>
                  </a:pr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grpSp>
            <p:sp>
              <p:nvSpPr>
                <p:cNvPr id="21" name="Line 3117"/>
                <p:cNvSpPr>
                  <a:spLocks noChangeShapeType="1"/>
                </p:cNvSpPr>
                <p:nvPr/>
              </p:nvSpPr>
              <p:spPr bwMode="auto">
                <a:xfrm>
                  <a:off x="7947449" y="1089044"/>
                  <a:ext cx="1493" cy="1493"/>
                </a:xfrm>
                <a:prstGeom prst="line">
                  <a:avLst/>
                </a:prstGeom>
                <a:grpFill/>
                <a:ln w="6350">
                  <a:solidFill>
                    <a:srgbClr val="1B7203"/>
                  </a:solidFill>
                  <a:round/>
                  <a:headEnd/>
                  <a:tailEnd/>
                </a:ln>
              </p:spPr>
              <p:txBody>
                <a:bodyPr/>
                <a:lstStyle/>
                <a:p>
                  <a:pPr>
                    <a:defRPr/>
                  </a:pPr>
                  <a:endParaRPr lang="da-DK">
                    <a:solidFill>
                      <a:schemeClr val="tx2"/>
                    </a:solidFill>
                    <a:ea typeface="ＭＳ Ｐゴシック" pitchFamily="-97" charset="-128"/>
                  </a:endParaRPr>
                </a:p>
              </p:txBody>
            </p:sp>
            <p:sp>
              <p:nvSpPr>
                <p:cNvPr id="22" name="Line 3118"/>
                <p:cNvSpPr>
                  <a:spLocks noChangeShapeType="1"/>
                </p:cNvSpPr>
                <p:nvPr/>
              </p:nvSpPr>
              <p:spPr bwMode="auto">
                <a:xfrm>
                  <a:off x="7947449" y="1089044"/>
                  <a:ext cx="1493" cy="1493"/>
                </a:xfrm>
                <a:prstGeom prst="line">
                  <a:avLst/>
                </a:prstGeom>
                <a:grpFill/>
                <a:ln w="6350">
                  <a:solidFill>
                    <a:srgbClr val="1B7203"/>
                  </a:solidFill>
                  <a:round/>
                  <a:headEnd/>
                  <a:tailEnd/>
                </a:ln>
              </p:spPr>
              <p:txBody>
                <a:bodyPr/>
                <a:lstStyle/>
                <a:p>
                  <a:pPr>
                    <a:defRPr/>
                  </a:pPr>
                  <a:endParaRPr lang="da-DK">
                    <a:solidFill>
                      <a:schemeClr val="tx2"/>
                    </a:solidFill>
                    <a:ea typeface="ＭＳ Ｐゴシック" pitchFamily="-97" charset="-128"/>
                  </a:endParaRPr>
                </a:p>
              </p:txBody>
            </p:sp>
            <p:sp>
              <p:nvSpPr>
                <p:cNvPr id="23" name="Line 3119"/>
                <p:cNvSpPr>
                  <a:spLocks noChangeShapeType="1"/>
                </p:cNvSpPr>
                <p:nvPr/>
              </p:nvSpPr>
              <p:spPr bwMode="auto">
                <a:xfrm>
                  <a:off x="7875804" y="1954760"/>
                  <a:ext cx="1493" cy="1493"/>
                </a:xfrm>
                <a:prstGeom prst="line">
                  <a:avLst/>
                </a:pr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sp>
              <p:nvSpPr>
                <p:cNvPr id="24" name="Line 3120"/>
                <p:cNvSpPr>
                  <a:spLocks noChangeShapeType="1"/>
                </p:cNvSpPr>
                <p:nvPr/>
              </p:nvSpPr>
              <p:spPr bwMode="auto">
                <a:xfrm>
                  <a:off x="8240002" y="1742809"/>
                  <a:ext cx="1493" cy="1493"/>
                </a:xfrm>
                <a:prstGeom prst="line">
                  <a:avLst/>
                </a:prstGeom>
                <a:grpFill/>
                <a:ln w="6350">
                  <a:solidFill>
                    <a:srgbClr val="1B7203"/>
                  </a:solidFill>
                  <a:prstDash val="solid"/>
                  <a:round/>
                  <a:headEnd/>
                  <a:tailEnd/>
                </a:ln>
              </p:spPr>
              <p:txBody>
                <a:bodyPr/>
                <a:lstStyle/>
                <a:p>
                  <a:pPr>
                    <a:defRPr/>
                  </a:pPr>
                  <a:endParaRPr lang="da-DK">
                    <a:solidFill>
                      <a:schemeClr val="tx2"/>
                    </a:solidFill>
                    <a:ea typeface="ＭＳ Ｐゴシック" pitchFamily="-97" charset="-128"/>
                  </a:endParaRPr>
                </a:p>
              </p:txBody>
            </p:sp>
          </p:grpSp>
        </p:grpSp>
      </p:grpSp>
      <p:sp>
        <p:nvSpPr>
          <p:cNvPr id="3" name="TextBox 2"/>
          <p:cNvSpPr txBox="1"/>
          <p:nvPr/>
        </p:nvSpPr>
        <p:spPr>
          <a:xfrm>
            <a:off x="3416719" y="1292336"/>
            <a:ext cx="5343652" cy="123110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Highline College is located in Des Moines, WA </a:t>
            </a:r>
            <a:r>
              <a:rPr lang="en-US" sz="1400" dirty="0">
                <a:solidFill>
                  <a:schemeClr val="bg1"/>
                </a:solidFill>
              </a:rPr>
              <a:t>(in the center of the Seattle-Tacoma Metropolitan Area)</a:t>
            </a:r>
          </a:p>
          <a:p>
            <a:pPr marL="342900" indent="-342900">
              <a:buFont typeface="Arial" panose="020B0604020202020204" pitchFamily="34" charset="0"/>
              <a:buChar char="•"/>
            </a:pPr>
            <a:r>
              <a:rPr lang="en-US" sz="2000" dirty="0">
                <a:solidFill>
                  <a:schemeClr val="bg1"/>
                </a:solidFill>
              </a:rPr>
              <a:t>20 minutes south of downtown Seattle</a:t>
            </a:r>
          </a:p>
          <a:p>
            <a:pPr marL="342900" indent="-342900">
              <a:buFont typeface="Arial" panose="020B0604020202020204" pitchFamily="34" charset="0"/>
              <a:buChar char="•"/>
            </a:pPr>
            <a:r>
              <a:rPr lang="en-US" sz="2000" dirty="0">
                <a:solidFill>
                  <a:schemeClr val="bg1"/>
                </a:solidFill>
              </a:rPr>
              <a:t>10 minutes from Seattle-Tacoma Int’l Airport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77" y="1184155"/>
            <a:ext cx="2321402" cy="1549008"/>
          </a:xfrm>
          <a:prstGeom prst="rect">
            <a:avLst/>
          </a:prstGeom>
        </p:spPr>
      </p:pic>
      <p:grpSp>
        <p:nvGrpSpPr>
          <p:cNvPr id="232" name="Gruppe 96"/>
          <p:cNvGrpSpPr>
            <a:grpSpLocks/>
          </p:cNvGrpSpPr>
          <p:nvPr/>
        </p:nvGrpSpPr>
        <p:grpSpPr bwMode="auto">
          <a:xfrm rot="19884432">
            <a:off x="2795802" y="2269970"/>
            <a:ext cx="829532" cy="814799"/>
            <a:chOff x="6587498" y="1021715"/>
            <a:chExt cx="1383029" cy="1333500"/>
          </a:xfrm>
        </p:grpSpPr>
        <p:grpSp>
          <p:nvGrpSpPr>
            <p:cNvPr id="233" name="Gruppe 95"/>
            <p:cNvGrpSpPr>
              <a:grpSpLocks/>
            </p:cNvGrpSpPr>
            <p:nvPr/>
          </p:nvGrpSpPr>
          <p:grpSpPr bwMode="auto">
            <a:xfrm>
              <a:off x="6587498" y="1793241"/>
              <a:ext cx="1383029" cy="488950"/>
              <a:chOff x="6115058" y="3926841"/>
              <a:chExt cx="1383029" cy="488950"/>
            </a:xfrm>
          </p:grpSpPr>
          <p:sp>
            <p:nvSpPr>
              <p:cNvPr id="241" name="Freeform 14"/>
              <p:cNvSpPr>
                <a:spLocks/>
              </p:cNvSpPr>
              <p:nvPr/>
            </p:nvSpPr>
            <p:spPr bwMode="auto">
              <a:xfrm rot="4140000" flipH="1">
                <a:off x="6361985" y="4033926"/>
                <a:ext cx="112712" cy="606564"/>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pPr>
                  <a:defRPr/>
                </a:pPr>
                <a:endParaRPr lang="da-DK">
                  <a:ea typeface="ＭＳ Ｐゴシック" pitchFamily="-97" charset="-128"/>
                </a:endParaRPr>
              </a:p>
            </p:txBody>
          </p:sp>
          <p:sp>
            <p:nvSpPr>
              <p:cNvPr id="242" name="Ellipse 112"/>
              <p:cNvSpPr/>
              <p:nvPr/>
            </p:nvSpPr>
            <p:spPr bwMode="auto">
              <a:xfrm rot="5400000" flipH="1">
                <a:off x="6838386" y="3756089"/>
                <a:ext cx="488950" cy="830452"/>
              </a:xfrm>
              <a:prstGeom prst="ellipse">
                <a:avLst/>
              </a:prstGeom>
              <a:solidFill>
                <a:schemeClr val="bg2">
                  <a:lumMod val="10000"/>
                  <a:alpha val="14000"/>
                </a:schemeClr>
              </a:soli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endParaRPr>
              </a:p>
            </p:txBody>
          </p:sp>
        </p:grpSp>
        <p:grpSp>
          <p:nvGrpSpPr>
            <p:cNvPr id="234" name="Gruppe 11"/>
            <p:cNvGrpSpPr>
              <a:grpSpLocks/>
            </p:cNvGrpSpPr>
            <p:nvPr/>
          </p:nvGrpSpPr>
          <p:grpSpPr bwMode="auto">
            <a:xfrm>
              <a:off x="6690945" y="1021715"/>
              <a:ext cx="804600" cy="1333500"/>
              <a:chOff x="2260817" y="4553095"/>
              <a:chExt cx="449504" cy="744393"/>
            </a:xfrm>
          </p:grpSpPr>
          <p:sp>
            <p:nvSpPr>
              <p:cNvPr id="235" name="Freeform 14"/>
              <p:cNvSpPr>
                <a:spLocks/>
              </p:cNvSpPr>
              <p:nvPr/>
            </p:nvSpPr>
            <p:spPr bwMode="auto">
              <a:xfrm rot="2340000">
                <a:off x="2291733" y="4849080"/>
                <a:ext cx="133950" cy="448408"/>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pPr>
                  <a:defRPr/>
                </a:pPr>
                <a:endParaRPr lang="da-DK">
                  <a:ea typeface="ＭＳ Ｐゴシック" pitchFamily="-97" charset="-128"/>
                </a:endParaRPr>
              </a:p>
            </p:txBody>
          </p:sp>
          <p:grpSp>
            <p:nvGrpSpPr>
              <p:cNvPr id="236" name="Gruppe 86"/>
              <p:cNvGrpSpPr>
                <a:grpSpLocks/>
              </p:cNvGrpSpPr>
              <p:nvPr/>
            </p:nvGrpSpPr>
            <p:grpSpPr bwMode="auto">
              <a:xfrm>
                <a:off x="2260817" y="4553095"/>
                <a:ext cx="449504" cy="447522"/>
                <a:chOff x="3725846" y="1574800"/>
                <a:chExt cx="1696257" cy="1689079"/>
              </a:xfrm>
            </p:grpSpPr>
            <p:sp>
              <p:nvSpPr>
                <p:cNvPr id="237" name="Ellipse 5"/>
                <p:cNvSpPr>
                  <a:spLocks noChangeArrowheads="1"/>
                </p:cNvSpPr>
                <p:nvPr/>
              </p:nvSpPr>
              <p:spPr bwMode="auto">
                <a:xfrm>
                  <a:off x="3731985" y="1574800"/>
                  <a:ext cx="1690118" cy="1689079"/>
                </a:xfrm>
                <a:prstGeom prst="ellipse">
                  <a:avLst/>
                </a:prstGeom>
                <a:blipFill dpi="0" rotWithShape="1">
                  <a:blip r:embed="rId4"/>
                  <a:srcRect/>
                  <a:stretch>
                    <a:fillRect/>
                  </a:stretch>
                </a:blipFill>
                <a:ln w="9525">
                  <a:noFill/>
                  <a:round/>
                  <a:headEnd/>
                  <a:tailEnd/>
                </a:ln>
              </p:spPr>
              <p:txBody>
                <a:bodyPr/>
                <a:lstStyle/>
                <a:p>
                  <a:endParaRPr lang="en-US"/>
                </a:p>
              </p:txBody>
            </p:sp>
            <p:grpSp>
              <p:nvGrpSpPr>
                <p:cNvPr id="238" name="Gruppe 91"/>
                <p:cNvGrpSpPr>
                  <a:grpSpLocks/>
                </p:cNvGrpSpPr>
                <p:nvPr/>
              </p:nvGrpSpPr>
              <p:grpSpPr bwMode="auto">
                <a:xfrm>
                  <a:off x="3725846" y="1628315"/>
                  <a:ext cx="1611737" cy="1633600"/>
                  <a:chOff x="1088055" y="2940471"/>
                  <a:chExt cx="1372317" cy="1391572"/>
                </a:xfrm>
              </p:grpSpPr>
              <p:sp>
                <p:nvSpPr>
                  <p:cNvPr id="239" name="Ellipse 45"/>
                  <p:cNvSpPr/>
                  <p:nvPr/>
                </p:nvSpPr>
                <p:spPr bwMode="auto">
                  <a:xfrm>
                    <a:off x="1298551" y="2940471"/>
                    <a:ext cx="1026095" cy="766427"/>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endParaRPr>
                  </a:p>
                </p:txBody>
              </p:sp>
              <p:sp>
                <p:nvSpPr>
                  <p:cNvPr id="240" name="Måne 110"/>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endParaRPr>
                  </a:p>
                </p:txBody>
              </p:sp>
            </p:grpSp>
          </p:grpSp>
        </p:grpSp>
      </p:grpSp>
      <p:pic>
        <p:nvPicPr>
          <p:cNvPr id="224" name="Picture 223"/>
          <p:cNvPicPr>
            <a:picLocks noChangeAspect="1"/>
          </p:cNvPicPr>
          <p:nvPr/>
        </p:nvPicPr>
        <p:blipFill>
          <a:blip r:embed="rId5"/>
          <a:stretch>
            <a:fillRect/>
          </a:stretch>
        </p:blipFill>
        <p:spPr>
          <a:xfrm>
            <a:off x="117517" y="4407169"/>
            <a:ext cx="2366028" cy="1575706"/>
          </a:xfrm>
          <a:prstGeom prst="rect">
            <a:avLst/>
          </a:prstGeom>
        </p:spPr>
      </p:pic>
      <p:pic>
        <p:nvPicPr>
          <p:cNvPr id="225" name="Picture 224"/>
          <p:cNvPicPr>
            <a:picLocks noChangeAspect="1"/>
          </p:cNvPicPr>
          <p:nvPr/>
        </p:nvPicPr>
        <p:blipFill>
          <a:blip r:embed="rId6"/>
          <a:stretch>
            <a:fillRect/>
          </a:stretch>
        </p:blipFill>
        <p:spPr>
          <a:xfrm>
            <a:off x="125087" y="2518791"/>
            <a:ext cx="1841152" cy="1383912"/>
          </a:xfrm>
          <a:prstGeom prst="rect">
            <a:avLst/>
          </a:prstGeom>
        </p:spPr>
      </p:pic>
      <p:pic>
        <p:nvPicPr>
          <p:cNvPr id="226" name="Picture 225"/>
          <p:cNvPicPr>
            <a:picLocks noChangeAspect="1"/>
          </p:cNvPicPr>
          <p:nvPr/>
        </p:nvPicPr>
        <p:blipFill>
          <a:blip r:embed="rId7"/>
          <a:stretch>
            <a:fillRect/>
          </a:stretch>
        </p:blipFill>
        <p:spPr>
          <a:xfrm>
            <a:off x="715599" y="3276698"/>
            <a:ext cx="1755800" cy="1383912"/>
          </a:xfrm>
          <a:prstGeom prst="rect">
            <a:avLst/>
          </a:prstGeom>
        </p:spPr>
      </p:pic>
    </p:spTree>
    <p:extLst>
      <p:ext uri="{BB962C8B-B14F-4D97-AF65-F5344CB8AC3E}">
        <p14:creationId xmlns:p14="http://schemas.microsoft.com/office/powerpoint/2010/main" val="35878477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4691"/>
            <a:ext cx="8382000" cy="1163395"/>
          </a:xfrm>
        </p:spPr>
        <p:txBody>
          <a:bodyPr>
            <a:normAutofit/>
          </a:bodyPr>
          <a:lstStyle/>
          <a:p>
            <a:r>
              <a:rPr lang="en-US" b="1" dirty="0">
                <a:solidFill>
                  <a:schemeClr val="bg1"/>
                </a:solidFill>
              </a:rPr>
              <a:t>Highline Students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519114" y="2191431"/>
            <a:ext cx="4663440" cy="2623185"/>
          </a:xfrm>
          <a:prstGeom prst="rect">
            <a:avLst/>
          </a:prstGeom>
        </p:spPr>
      </p:pic>
      <p:sp>
        <p:nvSpPr>
          <p:cNvPr id="6" name="Text Placeholder 2"/>
          <p:cNvSpPr>
            <a:spLocks noGrp="1"/>
          </p:cNvSpPr>
          <p:nvPr>
            <p:ph type="body" sz="quarter" idx="10"/>
          </p:nvPr>
        </p:nvSpPr>
        <p:spPr>
          <a:xfrm>
            <a:off x="3995928" y="1143000"/>
            <a:ext cx="5020056" cy="5020294"/>
          </a:xfrm>
        </p:spPr>
        <p:txBody>
          <a:bodyPr>
            <a:normAutofit fontScale="92500" lnSpcReduction="20000"/>
          </a:bodyPr>
          <a:lstStyle/>
          <a:p>
            <a:pPr>
              <a:defRPr/>
            </a:pPr>
            <a:r>
              <a:rPr lang="en-US" dirty="0">
                <a:solidFill>
                  <a:schemeClr val="bg1"/>
                </a:solidFill>
              </a:rPr>
              <a:t>10,000 students</a:t>
            </a:r>
          </a:p>
          <a:p>
            <a:pPr>
              <a:defRPr/>
            </a:pPr>
            <a:r>
              <a:rPr lang="en-US" dirty="0" smtClean="0">
                <a:solidFill>
                  <a:schemeClr val="bg1"/>
                </a:solidFill>
              </a:rPr>
              <a:t>350 </a:t>
            </a:r>
            <a:r>
              <a:rPr lang="en-US" dirty="0">
                <a:solidFill>
                  <a:schemeClr val="bg1"/>
                </a:solidFill>
              </a:rPr>
              <a:t>international students</a:t>
            </a:r>
          </a:p>
          <a:p>
            <a:pPr lvl="1">
              <a:buNone/>
              <a:defRPr/>
            </a:pPr>
            <a:r>
              <a:rPr lang="en-US" dirty="0">
                <a:solidFill>
                  <a:schemeClr val="bg1"/>
                </a:solidFill>
              </a:rPr>
              <a:t>1) </a:t>
            </a:r>
            <a:r>
              <a:rPr lang="en-US" dirty="0" smtClean="0">
                <a:solidFill>
                  <a:schemeClr val="bg1"/>
                </a:solidFill>
              </a:rPr>
              <a:t>China</a:t>
            </a:r>
            <a:endParaRPr lang="en-US" dirty="0">
              <a:solidFill>
                <a:schemeClr val="bg1"/>
              </a:solidFill>
            </a:endParaRPr>
          </a:p>
          <a:p>
            <a:pPr lvl="1">
              <a:buNone/>
              <a:defRPr/>
            </a:pPr>
            <a:r>
              <a:rPr lang="en-US" dirty="0">
                <a:solidFill>
                  <a:schemeClr val="bg1"/>
                </a:solidFill>
              </a:rPr>
              <a:t>2) </a:t>
            </a:r>
            <a:r>
              <a:rPr lang="en-US" dirty="0" smtClean="0">
                <a:solidFill>
                  <a:schemeClr val="bg1"/>
                </a:solidFill>
              </a:rPr>
              <a:t>Japan</a:t>
            </a:r>
            <a:endParaRPr lang="en-US" dirty="0">
              <a:solidFill>
                <a:schemeClr val="bg1"/>
              </a:solidFill>
            </a:endParaRPr>
          </a:p>
          <a:p>
            <a:pPr lvl="1">
              <a:buNone/>
              <a:defRPr/>
            </a:pPr>
            <a:r>
              <a:rPr lang="en-US" dirty="0">
                <a:solidFill>
                  <a:schemeClr val="bg1"/>
                </a:solidFill>
              </a:rPr>
              <a:t>3) </a:t>
            </a:r>
            <a:r>
              <a:rPr lang="en-US" dirty="0" smtClean="0">
                <a:solidFill>
                  <a:schemeClr val="bg1"/>
                </a:solidFill>
              </a:rPr>
              <a:t>Vietnam</a:t>
            </a:r>
            <a:endParaRPr lang="en-US" dirty="0">
              <a:solidFill>
                <a:schemeClr val="bg1"/>
              </a:solidFill>
            </a:endParaRPr>
          </a:p>
          <a:p>
            <a:pPr lvl="1">
              <a:buNone/>
              <a:defRPr/>
            </a:pPr>
            <a:r>
              <a:rPr lang="en-US" dirty="0">
                <a:solidFill>
                  <a:schemeClr val="bg1"/>
                </a:solidFill>
              </a:rPr>
              <a:t>4)	</a:t>
            </a:r>
            <a:r>
              <a:rPr lang="en-US" dirty="0" smtClean="0">
                <a:solidFill>
                  <a:schemeClr val="bg1"/>
                </a:solidFill>
              </a:rPr>
              <a:t> Korea</a:t>
            </a:r>
            <a:endParaRPr lang="en-US" dirty="0">
              <a:solidFill>
                <a:schemeClr val="bg1"/>
              </a:solidFill>
            </a:endParaRPr>
          </a:p>
          <a:p>
            <a:pPr lvl="1">
              <a:buNone/>
              <a:defRPr/>
            </a:pPr>
            <a:r>
              <a:rPr lang="en-US" dirty="0">
                <a:solidFill>
                  <a:schemeClr val="bg1"/>
                </a:solidFill>
              </a:rPr>
              <a:t>5) </a:t>
            </a:r>
            <a:r>
              <a:rPr lang="en-US" dirty="0" smtClean="0">
                <a:solidFill>
                  <a:schemeClr val="bg1"/>
                </a:solidFill>
              </a:rPr>
              <a:t>Kenya</a:t>
            </a:r>
            <a:endParaRPr lang="en-US" dirty="0">
              <a:solidFill>
                <a:schemeClr val="bg1"/>
              </a:solidFill>
            </a:endParaRPr>
          </a:p>
          <a:p>
            <a:pPr lvl="1">
              <a:buNone/>
              <a:defRPr/>
            </a:pPr>
            <a:r>
              <a:rPr lang="en-US" dirty="0">
                <a:solidFill>
                  <a:schemeClr val="bg1"/>
                </a:solidFill>
              </a:rPr>
              <a:t>Others: </a:t>
            </a:r>
          </a:p>
          <a:p>
            <a:pPr lvl="1">
              <a:buNone/>
              <a:defRPr/>
            </a:pPr>
            <a:r>
              <a:rPr lang="en-US" dirty="0">
                <a:solidFill>
                  <a:schemeClr val="bg1"/>
                </a:solidFill>
              </a:rPr>
              <a:t>	Hong Kong, Thailand, Kenya, Indonesia, Mexico, Germany, Turkey, Myanmar, Canada, Ukraine, Venezuela, Singapore, DR Congo, Nigeria, Russia, Tunisia, France, Belgium, and more</a:t>
            </a:r>
          </a:p>
          <a:p>
            <a:pPr>
              <a:defRPr/>
            </a:pPr>
            <a:endParaRPr lang="en-US" dirty="0"/>
          </a:p>
        </p:txBody>
      </p:sp>
    </p:spTree>
    <p:extLst>
      <p:ext uri="{BB962C8B-B14F-4D97-AF65-F5344CB8AC3E}">
        <p14:creationId xmlns:p14="http://schemas.microsoft.com/office/powerpoint/2010/main" val="7267902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Programs</a:t>
            </a:r>
          </a:p>
        </p:txBody>
      </p:sp>
      <p:sp>
        <p:nvSpPr>
          <p:cNvPr id="3" name="Text Placeholder 2"/>
          <p:cNvSpPr>
            <a:spLocks noGrp="1"/>
          </p:cNvSpPr>
          <p:nvPr>
            <p:ph type="body" sz="quarter" idx="10"/>
          </p:nvPr>
        </p:nvSpPr>
        <p:spPr>
          <a:xfrm>
            <a:off x="381000" y="1079863"/>
            <a:ext cx="8382000" cy="4937759"/>
          </a:xfrm>
        </p:spPr>
        <p:txBody>
          <a:bodyPr/>
          <a:lstStyle/>
          <a:p>
            <a:r>
              <a:rPr lang="en-US" dirty="0">
                <a:solidFill>
                  <a:schemeClr val="bg1"/>
                </a:solidFill>
              </a:rPr>
              <a:t>ESL:  Kaplan provides ESL program on campus</a:t>
            </a:r>
          </a:p>
          <a:p>
            <a:r>
              <a:rPr lang="en-US" dirty="0">
                <a:solidFill>
                  <a:schemeClr val="bg1"/>
                </a:solidFill>
              </a:rPr>
              <a:t>2+2 Pathway Programs to top universities in</a:t>
            </a:r>
            <a:br>
              <a:rPr lang="en-US" dirty="0">
                <a:solidFill>
                  <a:schemeClr val="bg1"/>
                </a:solidFill>
              </a:rPr>
            </a:br>
            <a:r>
              <a:rPr lang="en-US" dirty="0">
                <a:solidFill>
                  <a:schemeClr val="bg1"/>
                </a:solidFill>
              </a:rPr>
              <a:t>North America, Europe, and Asia</a:t>
            </a:r>
          </a:p>
          <a:p>
            <a:r>
              <a:rPr lang="en-US" dirty="0">
                <a:solidFill>
                  <a:schemeClr val="bg1"/>
                </a:solidFill>
              </a:rPr>
              <a:t>Professional Degree Program + CPT &amp; OPT</a:t>
            </a:r>
            <a:br>
              <a:rPr lang="en-US" dirty="0">
                <a:solidFill>
                  <a:schemeClr val="bg1"/>
                </a:solidFill>
              </a:rPr>
            </a:br>
            <a:r>
              <a:rPr lang="en-US" sz="2400" dirty="0">
                <a:solidFill>
                  <a:schemeClr val="bg1"/>
                </a:solidFill>
              </a:rPr>
              <a:t>One year certificate &amp; 2 year AAS programs</a:t>
            </a:r>
          </a:p>
          <a:p>
            <a:r>
              <a:rPr lang="en-US" dirty="0">
                <a:solidFill>
                  <a:schemeClr val="bg1"/>
                </a:solidFill>
              </a:rPr>
              <a:t>Bachelor of Applied Science Programs </a:t>
            </a:r>
          </a:p>
          <a:p>
            <a:r>
              <a:rPr lang="en-US" dirty="0">
                <a:solidFill>
                  <a:schemeClr val="bg1"/>
                </a:solidFill>
              </a:rPr>
              <a:t>Pre-Master &amp; Pre-MBA Programs</a:t>
            </a:r>
            <a:br>
              <a:rPr lang="en-US" dirty="0">
                <a:solidFill>
                  <a:schemeClr val="bg1"/>
                </a:solidFill>
              </a:rPr>
            </a:br>
            <a:r>
              <a:rPr lang="en-US" sz="2000" dirty="0">
                <a:solidFill>
                  <a:schemeClr val="bg1"/>
                </a:solidFill>
              </a:rPr>
              <a:t>No TOEFL, GMAT, or 2 year work experience required to join MBA program at our partner graduate schools (US &amp; Europe)</a:t>
            </a:r>
            <a:endParaRPr lang="en-US" dirty="0">
              <a:solidFill>
                <a:schemeClr val="bg1"/>
              </a:solidFill>
            </a:endParaRPr>
          </a:p>
          <a:p>
            <a:r>
              <a:rPr lang="en-US" dirty="0">
                <a:solidFill>
                  <a:schemeClr val="bg1"/>
                </a:solidFill>
              </a:rPr>
              <a:t>Short Term Program &amp; Internship </a:t>
            </a:r>
            <a:r>
              <a:rPr lang="en-US" sz="2000" dirty="0">
                <a:solidFill>
                  <a:schemeClr val="bg1"/>
                </a:solidFill>
              </a:rPr>
              <a:t>(3 up to 12 months) </a:t>
            </a:r>
            <a:r>
              <a:rPr lang="en-US" dirty="0">
                <a:solidFill>
                  <a:schemeClr val="bg1"/>
                </a:solidFill>
              </a:rPr>
              <a:t/>
            </a:r>
            <a:br>
              <a:rPr lang="en-US" dirty="0">
                <a:solidFill>
                  <a:schemeClr val="bg1"/>
                </a:solidFill>
              </a:rPr>
            </a:br>
            <a:r>
              <a:rPr lang="en-US" sz="2000" dirty="0">
                <a:solidFill>
                  <a:schemeClr val="bg1"/>
                </a:solidFill>
              </a:rPr>
              <a:t>Improve English, experience U.S. College life, and gain work experience</a:t>
            </a:r>
            <a:endParaRPr lang="en-US" dirty="0">
              <a:solidFill>
                <a:schemeClr val="bg1"/>
              </a:solidFill>
            </a:endParaRPr>
          </a:p>
        </p:txBody>
      </p:sp>
    </p:spTree>
    <p:extLst>
      <p:ext uri="{BB962C8B-B14F-4D97-AF65-F5344CB8AC3E}">
        <p14:creationId xmlns:p14="http://schemas.microsoft.com/office/powerpoint/2010/main" val="2855445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4582"/>
            <a:ext cx="8382000" cy="1163395"/>
          </a:xfrm>
        </p:spPr>
        <p:txBody>
          <a:bodyPr>
            <a:normAutofit/>
          </a:bodyPr>
          <a:lstStyle/>
          <a:p>
            <a:r>
              <a:rPr lang="en-US" b="1" dirty="0">
                <a:solidFill>
                  <a:schemeClr val="bg1"/>
                </a:solidFill>
              </a:rPr>
              <a:t>Honors Scholar Program</a:t>
            </a:r>
          </a:p>
        </p:txBody>
      </p:sp>
      <p:sp>
        <p:nvSpPr>
          <p:cNvPr id="3" name="Text Placeholder 2"/>
          <p:cNvSpPr>
            <a:spLocks noGrp="1"/>
          </p:cNvSpPr>
          <p:nvPr>
            <p:ph type="body" sz="quarter" idx="10"/>
          </p:nvPr>
        </p:nvSpPr>
        <p:spPr>
          <a:xfrm>
            <a:off x="381000" y="1143000"/>
            <a:ext cx="5715000" cy="5486400"/>
          </a:xfrm>
        </p:spPr>
        <p:txBody>
          <a:bodyPr>
            <a:normAutofit/>
          </a:bodyPr>
          <a:lstStyle/>
          <a:p>
            <a:pPr>
              <a:defRPr/>
            </a:pPr>
            <a:r>
              <a:rPr lang="en-US" sz="2800" dirty="0">
                <a:solidFill>
                  <a:schemeClr val="bg1"/>
                </a:solidFill>
              </a:rPr>
              <a:t>Nationally recognized Honors Program at a community college in WA</a:t>
            </a:r>
          </a:p>
          <a:p>
            <a:pPr>
              <a:defRPr/>
            </a:pPr>
            <a:r>
              <a:rPr lang="en-US" sz="2800" dirty="0">
                <a:solidFill>
                  <a:schemeClr val="bg1"/>
                </a:solidFill>
              </a:rPr>
              <a:t>Intensive academic preparation</a:t>
            </a:r>
          </a:p>
          <a:p>
            <a:pPr>
              <a:defRPr/>
            </a:pPr>
            <a:r>
              <a:rPr lang="en-US" sz="2800" dirty="0">
                <a:solidFill>
                  <a:schemeClr val="bg1"/>
                </a:solidFill>
              </a:rPr>
              <a:t>Opens doors for scholarships</a:t>
            </a:r>
          </a:p>
          <a:p>
            <a:pPr>
              <a:defRPr/>
            </a:pPr>
            <a:r>
              <a:rPr lang="en-US" sz="2800" dirty="0">
                <a:solidFill>
                  <a:schemeClr val="bg1"/>
                </a:solidFill>
              </a:rPr>
              <a:t>Self-selective program</a:t>
            </a:r>
          </a:p>
          <a:p>
            <a:pPr lvl="1">
              <a:defRPr/>
            </a:pPr>
            <a:r>
              <a:rPr lang="en-US" sz="2400" dirty="0">
                <a:solidFill>
                  <a:schemeClr val="bg1"/>
                </a:solidFill>
              </a:rPr>
              <a:t>Need 3.5 GPA to participate</a:t>
            </a:r>
          </a:p>
          <a:p>
            <a:pPr lvl="1">
              <a:defRPr/>
            </a:pPr>
            <a:r>
              <a:rPr lang="en-US" sz="2400" dirty="0">
                <a:solidFill>
                  <a:schemeClr val="bg1"/>
                </a:solidFill>
              </a:rPr>
              <a:t>Need to complete 35 Honors credits to graduate as an Honors Scholar</a:t>
            </a:r>
          </a:p>
          <a:p>
            <a:pPr lvl="1">
              <a:defRPr/>
            </a:pPr>
            <a:r>
              <a:rPr lang="en-US" sz="2400" dirty="0">
                <a:solidFill>
                  <a:schemeClr val="bg1"/>
                </a:solidFill>
              </a:rPr>
              <a:t>Students can earn Honors credits even if they don’t finish the program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299754"/>
            <a:ext cx="2738154" cy="4343907"/>
          </a:xfrm>
          <a:prstGeom prst="rect">
            <a:avLst/>
          </a:prstGeom>
        </p:spPr>
      </p:pic>
    </p:spTree>
    <p:extLst>
      <p:ext uri="{BB962C8B-B14F-4D97-AF65-F5344CB8AC3E}">
        <p14:creationId xmlns:p14="http://schemas.microsoft.com/office/powerpoint/2010/main" val="10889172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bg1"/>
                </a:solidFill>
                <a:latin typeface="+mn-lt"/>
              </a:rPr>
              <a:t>How Much?</a:t>
            </a:r>
          </a:p>
        </p:txBody>
      </p:sp>
      <p:sp>
        <p:nvSpPr>
          <p:cNvPr id="5" name="TextBox 4"/>
          <p:cNvSpPr txBox="1"/>
          <p:nvPr/>
        </p:nvSpPr>
        <p:spPr>
          <a:xfrm>
            <a:off x="984070" y="5965371"/>
            <a:ext cx="7175861" cy="369332"/>
          </a:xfrm>
          <a:prstGeom prst="rect">
            <a:avLst/>
          </a:prstGeom>
          <a:noFill/>
        </p:spPr>
        <p:txBody>
          <a:bodyPr wrap="square" rtlCol="0">
            <a:spAutoFit/>
          </a:bodyPr>
          <a:lstStyle/>
          <a:p>
            <a:r>
              <a:rPr lang="fr-FR" dirty="0" err="1">
                <a:solidFill>
                  <a:schemeClr val="bg1"/>
                </a:solidFill>
              </a:rPr>
              <a:t>Tuition</a:t>
            </a:r>
            <a:r>
              <a:rPr lang="fr-FR" dirty="0">
                <a:solidFill>
                  <a:schemeClr val="bg1"/>
                </a:solidFill>
              </a:rPr>
              <a:t> &amp; </a:t>
            </a:r>
            <a:r>
              <a:rPr lang="fr-FR" dirty="0" err="1">
                <a:solidFill>
                  <a:schemeClr val="bg1"/>
                </a:solidFill>
              </a:rPr>
              <a:t>Expenses</a:t>
            </a:r>
            <a:r>
              <a:rPr lang="fr-FR" dirty="0">
                <a:solidFill>
                  <a:schemeClr val="bg1"/>
                </a:solidFill>
              </a:rPr>
              <a:t> Page: </a:t>
            </a:r>
            <a:r>
              <a:rPr lang="fr-FR" dirty="0"/>
              <a:t> </a:t>
            </a:r>
            <a:r>
              <a:rPr lang="fr-FR" b="1" dirty="0">
                <a:solidFill>
                  <a:srgbClr val="92D050"/>
                </a:solidFill>
                <a:hlinkClick r:id="rId2"/>
              </a:rPr>
              <a:t>registration.highline.edu/</a:t>
            </a:r>
            <a:r>
              <a:rPr lang="fr-FR" b="1" dirty="0" err="1">
                <a:solidFill>
                  <a:srgbClr val="92D050"/>
                </a:solidFill>
                <a:hlinkClick r:id="rId2"/>
              </a:rPr>
              <a:t>tuition.php</a:t>
            </a:r>
            <a:endParaRPr lang="en-US" b="1" dirty="0">
              <a:solidFill>
                <a:srgbClr val="92D050"/>
              </a:solidFill>
            </a:endParaRPr>
          </a:p>
        </p:txBody>
      </p:sp>
      <p:pic>
        <p:nvPicPr>
          <p:cNvPr id="4" name="Picture 3"/>
          <p:cNvPicPr>
            <a:picLocks noChangeAspect="1"/>
          </p:cNvPicPr>
          <p:nvPr/>
        </p:nvPicPr>
        <p:blipFill>
          <a:blip r:embed="rId3"/>
          <a:stretch>
            <a:fillRect/>
          </a:stretch>
        </p:blipFill>
        <p:spPr>
          <a:xfrm>
            <a:off x="984070" y="1331750"/>
            <a:ext cx="7303111" cy="4590768"/>
          </a:xfrm>
          <a:prstGeom prst="rect">
            <a:avLst/>
          </a:prstGeom>
        </p:spPr>
      </p:pic>
    </p:spTree>
    <p:extLst>
      <p:ext uri="{BB962C8B-B14F-4D97-AF65-F5344CB8AC3E}">
        <p14:creationId xmlns:p14="http://schemas.microsoft.com/office/powerpoint/2010/main" val="4130418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8234"/>
            <a:ext cx="8382000" cy="1163395"/>
          </a:xfrm>
        </p:spPr>
        <p:txBody>
          <a:bodyPr>
            <a:normAutofit/>
          </a:bodyPr>
          <a:lstStyle/>
          <a:p>
            <a:r>
              <a:rPr lang="en-US" b="1" dirty="0">
                <a:solidFill>
                  <a:schemeClr val="bg1"/>
                </a:solidFill>
              </a:rPr>
              <a:t>Highline Offers Scholarships</a:t>
            </a:r>
          </a:p>
        </p:txBody>
      </p:sp>
      <p:sp>
        <p:nvSpPr>
          <p:cNvPr id="3" name="Text Placeholder 2"/>
          <p:cNvSpPr>
            <a:spLocks noGrp="1"/>
          </p:cNvSpPr>
          <p:nvPr>
            <p:ph type="body" sz="quarter" idx="10"/>
          </p:nvPr>
        </p:nvSpPr>
        <p:spPr>
          <a:xfrm>
            <a:off x="2971800" y="1295400"/>
            <a:ext cx="6172200" cy="5105400"/>
          </a:xfrm>
        </p:spPr>
        <p:txBody>
          <a:bodyPr>
            <a:normAutofit/>
          </a:bodyPr>
          <a:lstStyle/>
          <a:p>
            <a:pPr>
              <a:defRPr/>
            </a:pPr>
            <a:r>
              <a:rPr lang="en-US" sz="2800" dirty="0">
                <a:solidFill>
                  <a:schemeClr val="bg1"/>
                </a:solidFill>
              </a:rPr>
              <a:t>ISP Scholarships</a:t>
            </a:r>
          </a:p>
          <a:p>
            <a:pPr lvl="1">
              <a:defRPr/>
            </a:pPr>
            <a:r>
              <a:rPr lang="en-US" sz="2400" dirty="0">
                <a:solidFill>
                  <a:schemeClr val="bg1"/>
                </a:solidFill>
              </a:rPr>
              <a:t>Offered for Fall, Winter and Spring quarters</a:t>
            </a:r>
          </a:p>
          <a:p>
            <a:pPr lvl="1">
              <a:defRPr/>
            </a:pPr>
            <a:r>
              <a:rPr lang="en-US" sz="2400" dirty="0">
                <a:solidFill>
                  <a:schemeClr val="bg1"/>
                </a:solidFill>
              </a:rPr>
              <a:t>Competitive process</a:t>
            </a:r>
          </a:p>
          <a:p>
            <a:pPr lvl="1">
              <a:defRPr/>
            </a:pPr>
            <a:r>
              <a:rPr lang="en-US" sz="2400" dirty="0" smtClean="0">
                <a:solidFill>
                  <a:schemeClr val="bg1"/>
                </a:solidFill>
              </a:rPr>
              <a:t>Engagement: </a:t>
            </a:r>
            <a:r>
              <a:rPr lang="en-US" sz="2400" dirty="0">
                <a:solidFill>
                  <a:schemeClr val="bg1"/>
                </a:solidFill>
              </a:rPr>
              <a:t>12 credits, 3.2 GPA</a:t>
            </a:r>
          </a:p>
          <a:p>
            <a:pPr lvl="2">
              <a:defRPr/>
            </a:pPr>
            <a:r>
              <a:rPr lang="en-US" sz="2000" dirty="0">
                <a:solidFill>
                  <a:schemeClr val="bg1"/>
                </a:solidFill>
              </a:rPr>
              <a:t>Award = $1000 per </a:t>
            </a:r>
            <a:r>
              <a:rPr lang="en-US" sz="2000" dirty="0" smtClean="0">
                <a:solidFill>
                  <a:schemeClr val="bg1"/>
                </a:solidFill>
              </a:rPr>
              <a:t>quarter</a:t>
            </a:r>
          </a:p>
          <a:p>
            <a:pPr lvl="2">
              <a:defRPr/>
            </a:pPr>
            <a:r>
              <a:rPr lang="en-US" sz="2000" dirty="0" smtClean="0">
                <a:solidFill>
                  <a:schemeClr val="bg1"/>
                </a:solidFill>
              </a:rPr>
              <a:t>Must have engagement experience on campus</a:t>
            </a:r>
            <a:endParaRPr lang="en-US" sz="2000" dirty="0">
              <a:solidFill>
                <a:schemeClr val="bg1"/>
              </a:solidFill>
            </a:endParaRPr>
          </a:p>
          <a:p>
            <a:pPr lvl="1">
              <a:defRPr/>
            </a:pPr>
            <a:r>
              <a:rPr lang="en-US" sz="2400" dirty="0">
                <a:solidFill>
                  <a:schemeClr val="bg1"/>
                </a:solidFill>
              </a:rPr>
              <a:t>Academic: 36 credits, 3.6 GPA or higher</a:t>
            </a:r>
          </a:p>
          <a:p>
            <a:pPr lvl="2">
              <a:defRPr/>
            </a:pPr>
            <a:r>
              <a:rPr lang="en-US" sz="2000" dirty="0">
                <a:solidFill>
                  <a:schemeClr val="bg1"/>
                </a:solidFill>
              </a:rPr>
              <a:t>Award = $</a:t>
            </a:r>
            <a:r>
              <a:rPr lang="en-US" sz="2000" dirty="0" smtClean="0">
                <a:solidFill>
                  <a:schemeClr val="bg1"/>
                </a:solidFill>
              </a:rPr>
              <a:t>1000-2000 </a:t>
            </a:r>
            <a:r>
              <a:rPr lang="en-US" sz="2000" dirty="0">
                <a:solidFill>
                  <a:schemeClr val="bg1"/>
                </a:solidFill>
              </a:rPr>
              <a:t>per quarter</a:t>
            </a:r>
          </a:p>
          <a:p>
            <a:pPr lvl="1">
              <a:defRPr/>
            </a:pPr>
            <a:r>
              <a:rPr lang="en-US" sz="2400" dirty="0">
                <a:solidFill>
                  <a:schemeClr val="bg1"/>
                </a:solidFill>
              </a:rPr>
              <a:t>Student can win each scholarship up to 2 times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76400"/>
            <a:ext cx="2743200" cy="4114800"/>
          </a:xfrm>
          <a:prstGeom prst="rect">
            <a:avLst/>
          </a:prstGeom>
        </p:spPr>
      </p:pic>
    </p:spTree>
    <p:extLst>
      <p:ext uri="{BB962C8B-B14F-4D97-AF65-F5344CB8AC3E}">
        <p14:creationId xmlns:p14="http://schemas.microsoft.com/office/powerpoint/2010/main" val="904208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b="1" dirty="0">
                <a:solidFill>
                  <a:schemeClr val="bg1"/>
                </a:solidFill>
              </a:rPr>
              <a:t>Application Requirements</a:t>
            </a:r>
          </a:p>
        </p:txBody>
      </p:sp>
      <p:sp>
        <p:nvSpPr>
          <p:cNvPr id="3" name="Text Placeholder 2"/>
          <p:cNvSpPr>
            <a:spLocks noGrp="1"/>
          </p:cNvSpPr>
          <p:nvPr>
            <p:ph type="body" sz="quarter" idx="10"/>
          </p:nvPr>
        </p:nvSpPr>
        <p:spPr>
          <a:xfrm>
            <a:off x="76200" y="975360"/>
            <a:ext cx="5562600" cy="4986053"/>
          </a:xfrm>
        </p:spPr>
        <p:txBody>
          <a:bodyPr>
            <a:noAutofit/>
          </a:bodyPr>
          <a:lstStyle/>
          <a:p>
            <a:pPr>
              <a:defRPr/>
            </a:pPr>
            <a:r>
              <a:rPr lang="en-US" sz="1800" dirty="0">
                <a:solidFill>
                  <a:schemeClr val="bg1"/>
                </a:solidFill>
              </a:rPr>
              <a:t>Age: 16+</a:t>
            </a:r>
          </a:p>
          <a:p>
            <a:pPr>
              <a:defRPr/>
            </a:pPr>
            <a:r>
              <a:rPr lang="en-US" sz="1800" dirty="0">
                <a:solidFill>
                  <a:schemeClr val="bg1"/>
                </a:solidFill>
              </a:rPr>
              <a:t>Submit these documents to Highline (</a:t>
            </a:r>
            <a:r>
              <a:rPr lang="en-US" sz="1800" b="1" dirty="0">
                <a:solidFill>
                  <a:srgbClr val="92D050"/>
                </a:solidFill>
              </a:rPr>
              <a:t>INT@highline.edu</a:t>
            </a:r>
            <a:r>
              <a:rPr lang="en-US" sz="1800" dirty="0">
                <a:solidFill>
                  <a:schemeClr val="bg1"/>
                </a:solidFill>
              </a:rPr>
              <a:t>):</a:t>
            </a:r>
          </a:p>
          <a:p>
            <a:pPr lvl="1">
              <a:defRPr/>
            </a:pPr>
            <a:r>
              <a:rPr lang="en-US" sz="1800" dirty="0">
                <a:solidFill>
                  <a:schemeClr val="bg1"/>
                </a:solidFill>
              </a:rPr>
              <a:t>A completed application form</a:t>
            </a:r>
          </a:p>
          <a:p>
            <a:pPr lvl="1">
              <a:defRPr/>
            </a:pPr>
            <a:r>
              <a:rPr lang="en-US" sz="1800" dirty="0">
                <a:solidFill>
                  <a:schemeClr val="bg1"/>
                </a:solidFill>
              </a:rPr>
              <a:t>Current bank statement showing at least US$20,000</a:t>
            </a:r>
          </a:p>
          <a:p>
            <a:pPr lvl="1">
              <a:defRPr/>
            </a:pPr>
            <a:r>
              <a:rPr lang="en-US" sz="1800" dirty="0">
                <a:solidFill>
                  <a:schemeClr val="bg1"/>
                </a:solidFill>
              </a:rPr>
              <a:t>Proof of English proficiency </a:t>
            </a:r>
          </a:p>
          <a:p>
            <a:pPr lvl="2">
              <a:defRPr/>
            </a:pPr>
            <a:r>
              <a:rPr lang="en-US" sz="1800" dirty="0">
                <a:solidFill>
                  <a:schemeClr val="bg1"/>
                </a:solidFill>
              </a:rPr>
              <a:t>TOEFL: 54 Internet-based test/480 Paper-based test</a:t>
            </a:r>
          </a:p>
          <a:p>
            <a:pPr lvl="2">
              <a:defRPr/>
            </a:pPr>
            <a:r>
              <a:rPr lang="en-US" sz="1800" dirty="0">
                <a:solidFill>
                  <a:schemeClr val="bg1"/>
                </a:solidFill>
              </a:rPr>
              <a:t>IELTS: </a:t>
            </a:r>
            <a:r>
              <a:rPr lang="en-US" sz="1800" dirty="0" smtClean="0">
                <a:solidFill>
                  <a:schemeClr val="bg1"/>
                </a:solidFill>
              </a:rPr>
              <a:t>5.5 </a:t>
            </a:r>
            <a:r>
              <a:rPr lang="en-US" sz="1800" dirty="0">
                <a:solidFill>
                  <a:schemeClr val="bg1"/>
                </a:solidFill>
              </a:rPr>
              <a:t>(across all bands)</a:t>
            </a:r>
          </a:p>
          <a:p>
            <a:pPr lvl="2">
              <a:defRPr/>
            </a:pPr>
            <a:r>
              <a:rPr lang="en-US" sz="1800" dirty="0">
                <a:solidFill>
                  <a:schemeClr val="bg1"/>
                </a:solidFill>
              </a:rPr>
              <a:t>Other: See </a:t>
            </a:r>
            <a:r>
              <a:rPr lang="en-US" sz="1800" dirty="0">
                <a:solidFill>
                  <a:srgbClr val="FFFF00"/>
                </a:solidFill>
                <a:hlinkClick r:id="rId3"/>
              </a:rPr>
              <a:t>TOEFL alternatives</a:t>
            </a:r>
            <a:endParaRPr lang="en-US" sz="1800" dirty="0">
              <a:solidFill>
                <a:srgbClr val="FFFF00"/>
              </a:solidFill>
            </a:endParaRPr>
          </a:p>
          <a:p>
            <a:pPr lvl="2">
              <a:defRPr/>
            </a:pPr>
            <a:r>
              <a:rPr lang="en-US" sz="1800" dirty="0">
                <a:solidFill>
                  <a:schemeClr val="bg1"/>
                </a:solidFill>
              </a:rPr>
              <a:t>Copy of passport</a:t>
            </a:r>
          </a:p>
          <a:p>
            <a:pPr lvl="1">
              <a:defRPr/>
            </a:pPr>
            <a:r>
              <a:rPr lang="en-US" sz="1800" dirty="0">
                <a:solidFill>
                  <a:schemeClr val="bg1"/>
                </a:solidFill>
              </a:rPr>
              <a:t>OPTIONAL:</a:t>
            </a:r>
          </a:p>
          <a:p>
            <a:pPr lvl="2">
              <a:defRPr/>
            </a:pPr>
            <a:r>
              <a:rPr lang="en-US" sz="1800" dirty="0">
                <a:solidFill>
                  <a:schemeClr val="bg1"/>
                </a:solidFill>
              </a:rPr>
              <a:t>High school transcripts</a:t>
            </a:r>
          </a:p>
          <a:p>
            <a:pPr lvl="2">
              <a:defRPr/>
            </a:pPr>
            <a:r>
              <a:rPr lang="en-US" sz="1800" dirty="0">
                <a:solidFill>
                  <a:schemeClr val="bg1"/>
                </a:solidFill>
              </a:rPr>
              <a:t>College/University transcripts</a:t>
            </a:r>
          </a:p>
          <a:p>
            <a:pPr marL="914400" lvl="2" indent="0">
              <a:buNone/>
              <a:defRPr/>
            </a:pPr>
            <a:r>
              <a:rPr lang="en-US" sz="1800" dirty="0">
                <a:solidFill>
                  <a:schemeClr val="bg1"/>
                </a:solidFill>
              </a:rPr>
              <a:t>Note: No high school diploma is required to join </a:t>
            </a:r>
            <a:r>
              <a:rPr lang="en-US" sz="1800" dirty="0" err="1">
                <a:solidFill>
                  <a:schemeClr val="bg1"/>
                </a:solidFill>
              </a:rPr>
              <a:t>Highline’s</a:t>
            </a:r>
            <a:r>
              <a:rPr lang="en-US" sz="1800" dirty="0">
                <a:solidFill>
                  <a:schemeClr val="bg1"/>
                </a:solidFill>
              </a:rPr>
              <a:t> university degree program.</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107456"/>
            <a:ext cx="3302821" cy="4965700"/>
          </a:xfrm>
          <a:prstGeom prst="rect">
            <a:avLst/>
          </a:prstGeom>
        </p:spPr>
      </p:pic>
    </p:spTree>
    <p:extLst>
      <p:ext uri="{BB962C8B-B14F-4D97-AF65-F5344CB8AC3E}">
        <p14:creationId xmlns:p14="http://schemas.microsoft.com/office/powerpoint/2010/main" val="428695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b="1" dirty="0">
                <a:solidFill>
                  <a:schemeClr val="bg1"/>
                </a:solidFill>
              </a:rPr>
              <a:t>Important Dates and Deadlines</a:t>
            </a:r>
          </a:p>
        </p:txBody>
      </p:sp>
      <p:sp>
        <p:nvSpPr>
          <p:cNvPr id="6" name="Rectangle 5"/>
          <p:cNvSpPr/>
          <p:nvPr/>
        </p:nvSpPr>
        <p:spPr>
          <a:xfrm>
            <a:off x="533400" y="4800600"/>
            <a:ext cx="7848600" cy="923330"/>
          </a:xfrm>
          <a:prstGeom prst="rect">
            <a:avLst/>
          </a:prstGeom>
        </p:spPr>
        <p:txBody>
          <a:bodyPr wrap="square">
            <a:spAutoFit/>
          </a:bodyPr>
          <a:lstStyle/>
          <a:p>
            <a:pPr algn="ctr"/>
            <a:r>
              <a:rPr lang="en-US" b="1" dirty="0">
                <a:solidFill>
                  <a:srgbClr val="92D050"/>
                </a:solidFill>
              </a:rPr>
              <a:t>***All students should plan to arrive BEFORE the check-in date to take English and Math Placement tests, register for classes and participate in Welcome Week activities. Welcome Week is </a:t>
            </a:r>
            <a:r>
              <a:rPr lang="en-US" b="1" u="sng" dirty="0">
                <a:solidFill>
                  <a:srgbClr val="92D050"/>
                </a:solidFill>
              </a:rPr>
              <a:t>required</a:t>
            </a:r>
            <a:r>
              <a:rPr lang="en-US" b="1" dirty="0">
                <a:solidFill>
                  <a:srgbClr val="92D050"/>
                </a:solidFill>
              </a:rPr>
              <a:t> for all new international students.***</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299020150"/>
              </p:ext>
            </p:extLst>
          </p:nvPr>
        </p:nvGraphicFramePr>
        <p:xfrm>
          <a:off x="295656" y="1447799"/>
          <a:ext cx="8528304" cy="2894704"/>
        </p:xfrm>
        <a:graphic>
          <a:graphicData uri="http://schemas.openxmlformats.org/drawingml/2006/table">
            <a:tbl>
              <a:tblPr firstRow="1" bandRow="1">
                <a:tableStyleId>{93296810-A885-4BE3-A3E7-6D5BEEA58F35}</a:tableStyleId>
              </a:tblPr>
              <a:tblGrid>
                <a:gridCol w="2273808">
                  <a:extLst>
                    <a:ext uri="{9D8B030D-6E8A-4147-A177-3AD203B41FA5}">
                      <a16:colId xmlns:a16="http://schemas.microsoft.com/office/drawing/2014/main" val="20000"/>
                    </a:ext>
                  </a:extLst>
                </a:gridCol>
                <a:gridCol w="1673352">
                  <a:extLst>
                    <a:ext uri="{9D8B030D-6E8A-4147-A177-3AD203B41FA5}">
                      <a16:colId xmlns:a16="http://schemas.microsoft.com/office/drawing/2014/main" val="20001"/>
                    </a:ext>
                  </a:extLst>
                </a:gridCol>
                <a:gridCol w="1563624">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497989">
                <a:tc>
                  <a:txBody>
                    <a:bodyPr/>
                    <a:lstStyle/>
                    <a:p>
                      <a:pPr algn="ctr"/>
                      <a:endParaRPr lang="en-US"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algn="ctr"/>
                      <a:r>
                        <a:rPr lang="en-US" b="1" dirty="0" smtClean="0">
                          <a:solidFill>
                            <a:schemeClr val="bg1"/>
                          </a:solidFill>
                        </a:rPr>
                        <a:t>Winter 2019</a:t>
                      </a:r>
                      <a:endParaRPr lang="en-US"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Spring 2019</a:t>
                      </a:r>
                      <a:endParaRPr lang="en-US"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Summer 2019</a:t>
                      </a:r>
                      <a:endParaRPr lang="en-US"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algn="ctr"/>
                      <a:r>
                        <a:rPr lang="en-US" dirty="0">
                          <a:solidFill>
                            <a:schemeClr val="bg1"/>
                          </a:solidFill>
                        </a:rPr>
                        <a:t> </a:t>
                      </a:r>
                      <a:r>
                        <a:rPr lang="en-US" dirty="0" smtClean="0">
                          <a:solidFill>
                            <a:schemeClr val="bg1"/>
                          </a:solidFill>
                        </a:rPr>
                        <a:t>Fall 2019</a:t>
                      </a:r>
                      <a:endParaRPr lang="en-US"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0"/>
                  </a:ext>
                </a:extLst>
              </a:tr>
              <a:tr h="62439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1" dirty="0">
                          <a:solidFill>
                            <a:schemeClr val="bg1"/>
                          </a:solidFill>
                        </a:rPr>
                        <a:t>Application Deadline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November</a:t>
                      </a:r>
                      <a:r>
                        <a:rPr lang="en-US" b="1" baseline="0" dirty="0" smtClean="0">
                          <a:solidFill>
                            <a:schemeClr val="bg1"/>
                          </a:solidFill>
                        </a:rPr>
                        <a:t> 16</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February 8</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May</a:t>
                      </a:r>
                      <a:r>
                        <a:rPr lang="en-US" b="1" baseline="0" dirty="0" smtClean="0">
                          <a:solidFill>
                            <a:schemeClr val="bg1"/>
                          </a:solidFill>
                        </a:rPr>
                        <a:t> 3</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August</a:t>
                      </a:r>
                      <a:r>
                        <a:rPr lang="en-US" b="1" baseline="0" dirty="0" smtClean="0">
                          <a:solidFill>
                            <a:schemeClr val="bg1"/>
                          </a:solidFill>
                        </a:rPr>
                        <a:t> 2</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679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1" dirty="0">
                          <a:solidFill>
                            <a:schemeClr val="bg1"/>
                          </a:solidFill>
                        </a:rPr>
                        <a:t>Check-In Date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January 2</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March</a:t>
                      </a:r>
                      <a:r>
                        <a:rPr lang="en-US" b="1" baseline="0" dirty="0" smtClean="0">
                          <a:solidFill>
                            <a:schemeClr val="bg1"/>
                          </a:solidFill>
                        </a:rPr>
                        <a:t> 25</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June</a:t>
                      </a:r>
                      <a:r>
                        <a:rPr lang="en-US" b="1" baseline="0" dirty="0" smtClean="0">
                          <a:solidFill>
                            <a:schemeClr val="bg1"/>
                          </a:solidFill>
                        </a:rPr>
                        <a:t> 17</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September</a:t>
                      </a:r>
                      <a:r>
                        <a:rPr lang="en-US" b="1" baseline="0" dirty="0" smtClean="0">
                          <a:solidFill>
                            <a:schemeClr val="bg1"/>
                          </a:solidFill>
                        </a:rPr>
                        <a:t> 16</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439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1" dirty="0">
                          <a:solidFill>
                            <a:schemeClr val="bg1"/>
                          </a:solidFill>
                        </a:rPr>
                        <a:t>Welcome </a:t>
                      </a:r>
                      <a:r>
                        <a:rPr lang="en-US" b="1" dirty="0" smtClean="0">
                          <a:solidFill>
                            <a:schemeClr val="bg1"/>
                          </a:solidFill>
                        </a:rPr>
                        <a:t>Week Start</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January</a:t>
                      </a:r>
                      <a:r>
                        <a:rPr lang="en-US" b="1" baseline="0" dirty="0" smtClean="0">
                          <a:solidFill>
                            <a:schemeClr val="bg1"/>
                          </a:solidFill>
                        </a:rPr>
                        <a:t> 2-4</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March 25-29</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June</a:t>
                      </a:r>
                      <a:r>
                        <a:rPr lang="en-US" b="1" baseline="0" dirty="0" smtClean="0">
                          <a:solidFill>
                            <a:schemeClr val="bg1"/>
                          </a:solidFill>
                        </a:rPr>
                        <a:t> 17-21</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September 16-20</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2439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1" dirty="0">
                          <a:solidFill>
                            <a:schemeClr val="bg1"/>
                          </a:solidFill>
                        </a:rPr>
                        <a:t>Quarter Start Date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January 7</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April 1</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June 24</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September 23</a:t>
                      </a:r>
                      <a:endParaRPr lang="en-US" b="1"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6629222"/>
      </p:ext>
    </p:extLst>
  </p:cSld>
  <p:clrMapOvr>
    <a:masterClrMapping/>
  </p:clrMapOvr>
  <p:transition>
    <p:fade/>
  </p:transition>
</p:sld>
</file>

<file path=ppt/theme/theme1.xml><?xml version="1.0" encoding="utf-8"?>
<a:theme xmlns:a="http://schemas.openxmlformats.org/drawingml/2006/main" name="HC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C_A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HC_ppt_15_3 (1)</Template>
  <TotalTime>1035</TotalTime>
  <Words>1605</Words>
  <Application>Microsoft Office PowerPoint</Application>
  <PresentationFormat>On-screen Show (4:3)</PresentationFormat>
  <Paragraphs>194</Paragraphs>
  <Slides>18</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ＭＳ Ｐゴシック</vt:lpstr>
      <vt:lpstr>Arial</vt:lpstr>
      <vt:lpstr>Calibri</vt:lpstr>
      <vt:lpstr>Gotham Bold</vt:lpstr>
      <vt:lpstr>Gotham Book</vt:lpstr>
      <vt:lpstr>Gotham Light</vt:lpstr>
      <vt:lpstr>Wingdings</vt:lpstr>
      <vt:lpstr>HC_B</vt:lpstr>
      <vt:lpstr>HC_A2</vt:lpstr>
      <vt:lpstr>Welcome to  </vt:lpstr>
      <vt:lpstr>Seattle, Washington</vt:lpstr>
      <vt:lpstr>Highline Students</vt:lpstr>
      <vt:lpstr>Programs</vt:lpstr>
      <vt:lpstr>Honors Scholar Program</vt:lpstr>
      <vt:lpstr>How Much?</vt:lpstr>
      <vt:lpstr>Highline Offers Scholarships</vt:lpstr>
      <vt:lpstr>Application Requirements</vt:lpstr>
      <vt:lpstr>Important Dates and Deadlines</vt:lpstr>
      <vt:lpstr>Housing Choices</vt:lpstr>
      <vt:lpstr>What’s New</vt:lpstr>
      <vt:lpstr>International Pathways</vt:lpstr>
      <vt:lpstr>Not New but Important Info</vt:lpstr>
      <vt:lpstr>Why Highline? Why 2 yr College first?</vt:lpstr>
      <vt:lpstr>PowerPoint Presentation</vt:lpstr>
      <vt:lpstr>PowerPoint Presentation</vt:lpstr>
      <vt:lpstr>Marketing Materials &amp; Tools *Agents/school counselors must know this content </vt:lpstr>
      <vt:lpstr>Highline Contact Info</vt:lpstr>
    </vt:vector>
  </TitlesOfParts>
  <Company>Highline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Ferguson,  Daniel</dc:creator>
  <cp:lastModifiedBy>Updegrove, Erin</cp:lastModifiedBy>
  <cp:revision>115</cp:revision>
  <dcterms:created xsi:type="dcterms:W3CDTF">2015-09-23T21:53:04Z</dcterms:created>
  <dcterms:modified xsi:type="dcterms:W3CDTF">2019-02-01T22:48:24Z</dcterms:modified>
  <cp:contentStatus/>
</cp:coreProperties>
</file>